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8" r:id="rId1"/>
  </p:sldMasterIdLst>
  <p:notesMasterIdLst>
    <p:notesMasterId r:id="rId141"/>
  </p:notesMasterIdLst>
  <p:sldIdLst>
    <p:sldId id="256" r:id="rId2"/>
    <p:sldId id="257" r:id="rId3"/>
    <p:sldId id="395" r:id="rId4"/>
    <p:sldId id="396" r:id="rId5"/>
    <p:sldId id="397" r:id="rId6"/>
    <p:sldId id="258" r:id="rId7"/>
    <p:sldId id="266" r:id="rId8"/>
    <p:sldId id="300" r:id="rId9"/>
    <p:sldId id="400" r:id="rId10"/>
    <p:sldId id="401" r:id="rId11"/>
    <p:sldId id="402" r:id="rId12"/>
    <p:sldId id="403" r:id="rId13"/>
    <p:sldId id="404" r:id="rId14"/>
    <p:sldId id="405" r:id="rId15"/>
    <p:sldId id="460" r:id="rId16"/>
    <p:sldId id="323" r:id="rId17"/>
    <p:sldId id="267" r:id="rId18"/>
    <p:sldId id="268" r:id="rId19"/>
    <p:sldId id="269" r:id="rId20"/>
    <p:sldId id="270" r:id="rId21"/>
    <p:sldId id="324" r:id="rId22"/>
    <p:sldId id="325" r:id="rId23"/>
    <p:sldId id="326" r:id="rId24"/>
    <p:sldId id="407" r:id="rId25"/>
    <p:sldId id="327" r:id="rId26"/>
    <p:sldId id="328" r:id="rId27"/>
    <p:sldId id="329" r:id="rId28"/>
    <p:sldId id="330" r:id="rId29"/>
    <p:sldId id="427" r:id="rId30"/>
    <p:sldId id="428" r:id="rId31"/>
    <p:sldId id="331" r:id="rId32"/>
    <p:sldId id="332" r:id="rId33"/>
    <p:sldId id="408" r:id="rId34"/>
    <p:sldId id="409" r:id="rId35"/>
    <p:sldId id="410" r:id="rId36"/>
    <p:sldId id="411" r:id="rId37"/>
    <p:sldId id="412" r:id="rId38"/>
    <p:sldId id="413" r:id="rId39"/>
    <p:sldId id="414" r:id="rId40"/>
    <p:sldId id="415" r:id="rId41"/>
    <p:sldId id="416" r:id="rId42"/>
    <p:sldId id="417" r:id="rId43"/>
    <p:sldId id="418" r:id="rId44"/>
    <p:sldId id="419" r:id="rId45"/>
    <p:sldId id="420" r:id="rId46"/>
    <p:sldId id="421" r:id="rId47"/>
    <p:sldId id="422" r:id="rId48"/>
    <p:sldId id="423" r:id="rId49"/>
    <p:sldId id="424" r:id="rId50"/>
    <p:sldId id="425" r:id="rId51"/>
    <p:sldId id="426" r:id="rId52"/>
    <p:sldId id="429" r:id="rId53"/>
    <p:sldId id="430" r:id="rId54"/>
    <p:sldId id="431" r:id="rId55"/>
    <p:sldId id="432" r:id="rId56"/>
    <p:sldId id="433" r:id="rId57"/>
    <p:sldId id="434" r:id="rId58"/>
    <p:sldId id="435" r:id="rId59"/>
    <p:sldId id="436" r:id="rId60"/>
    <p:sldId id="437" r:id="rId61"/>
    <p:sldId id="438" r:id="rId62"/>
    <p:sldId id="439" r:id="rId63"/>
    <p:sldId id="461" r:id="rId64"/>
    <p:sldId id="473" r:id="rId65"/>
    <p:sldId id="462" r:id="rId66"/>
    <p:sldId id="464" r:id="rId67"/>
    <p:sldId id="465" r:id="rId68"/>
    <p:sldId id="466" r:id="rId69"/>
    <p:sldId id="467" r:id="rId70"/>
    <p:sldId id="440" r:id="rId71"/>
    <p:sldId id="468" r:id="rId72"/>
    <p:sldId id="469" r:id="rId73"/>
    <p:sldId id="470" r:id="rId74"/>
    <p:sldId id="472" r:id="rId75"/>
    <p:sldId id="471" r:id="rId76"/>
    <p:sldId id="443" r:id="rId77"/>
    <p:sldId id="441" r:id="rId78"/>
    <p:sldId id="442" r:id="rId79"/>
    <p:sldId id="445" r:id="rId80"/>
    <p:sldId id="446" r:id="rId81"/>
    <p:sldId id="447" r:id="rId82"/>
    <p:sldId id="448" r:id="rId83"/>
    <p:sldId id="449" r:id="rId84"/>
    <p:sldId id="450" r:id="rId85"/>
    <p:sldId id="451" r:id="rId86"/>
    <p:sldId id="452" r:id="rId87"/>
    <p:sldId id="453" r:id="rId88"/>
    <p:sldId id="454" r:id="rId89"/>
    <p:sldId id="455" r:id="rId90"/>
    <p:sldId id="335" r:id="rId91"/>
    <p:sldId id="336" r:id="rId92"/>
    <p:sldId id="337" r:id="rId93"/>
    <p:sldId id="338" r:id="rId94"/>
    <p:sldId id="339" r:id="rId95"/>
    <p:sldId id="477" r:id="rId96"/>
    <p:sldId id="340" r:id="rId97"/>
    <p:sldId id="341" r:id="rId98"/>
    <p:sldId id="478" r:id="rId99"/>
    <p:sldId id="342" r:id="rId100"/>
    <p:sldId id="343" r:id="rId101"/>
    <p:sldId id="345" r:id="rId102"/>
    <p:sldId id="346" r:id="rId103"/>
    <p:sldId id="344" r:id="rId104"/>
    <p:sldId id="349" r:id="rId105"/>
    <p:sldId id="347" r:id="rId106"/>
    <p:sldId id="348" r:id="rId107"/>
    <p:sldId id="350" r:id="rId108"/>
    <p:sldId id="351" r:id="rId109"/>
    <p:sldId id="352" r:id="rId110"/>
    <p:sldId id="353" r:id="rId111"/>
    <p:sldId id="354" r:id="rId112"/>
    <p:sldId id="355" r:id="rId113"/>
    <p:sldId id="356" r:id="rId114"/>
    <p:sldId id="357" r:id="rId115"/>
    <p:sldId id="360" r:id="rId116"/>
    <p:sldId id="361" r:id="rId117"/>
    <p:sldId id="362" r:id="rId118"/>
    <p:sldId id="479" r:id="rId119"/>
    <p:sldId id="480" r:id="rId120"/>
    <p:sldId id="286" r:id="rId121"/>
    <p:sldId id="287" r:id="rId122"/>
    <p:sldId id="288" r:id="rId123"/>
    <p:sldId id="459" r:id="rId124"/>
    <p:sldId id="394" r:id="rId125"/>
    <p:sldId id="289" r:id="rId126"/>
    <p:sldId id="290" r:id="rId127"/>
    <p:sldId id="291" r:id="rId128"/>
    <p:sldId id="292" r:id="rId129"/>
    <p:sldId id="293" r:id="rId130"/>
    <p:sldId id="294" r:id="rId131"/>
    <p:sldId id="474" r:id="rId132"/>
    <p:sldId id="475" r:id="rId133"/>
    <p:sldId id="476" r:id="rId134"/>
    <p:sldId id="295" r:id="rId135"/>
    <p:sldId id="296" r:id="rId136"/>
    <p:sldId id="297" r:id="rId137"/>
    <p:sldId id="262" r:id="rId138"/>
    <p:sldId id="263" r:id="rId139"/>
    <p:sldId id="265" r:id="rId1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ol Pati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4" autoAdjust="0"/>
    <p:restoredTop sz="94660"/>
  </p:normalViewPr>
  <p:slideViewPr>
    <p:cSldViewPr>
      <p:cViewPr varScale="1">
        <p:scale>
          <a:sx n="69" d="100"/>
          <a:sy n="69" d="100"/>
        </p:scale>
        <p:origin x="1410" y="-1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FF7F47-E776-40EB-AD1F-BF7F1F740665}" type="datetimeFigureOut">
              <a:rPr lang="en-IN" smtClean="0"/>
              <a:t>12-12-2021</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338DD3-9A7D-4ADD-992E-B628BFC23BE9}" type="slidenum">
              <a:rPr lang="en-IN" smtClean="0"/>
              <a:t>‹#›</a:t>
            </a:fld>
            <a:endParaRPr lang="en-IN"/>
          </a:p>
        </p:txBody>
      </p:sp>
    </p:spTree>
    <p:extLst>
      <p:ext uri="{BB962C8B-B14F-4D97-AF65-F5344CB8AC3E}">
        <p14:creationId xmlns:p14="http://schemas.microsoft.com/office/powerpoint/2010/main" val="3243511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8338DD3-9A7D-4ADD-992E-B628BFC23BE9}" type="slidenum">
              <a:rPr lang="en-IN" smtClean="0"/>
              <a:t>1</a:t>
            </a:fld>
            <a:endParaRPr lang="en-IN"/>
          </a:p>
        </p:txBody>
      </p:sp>
    </p:spTree>
    <p:extLst>
      <p:ext uri="{BB962C8B-B14F-4D97-AF65-F5344CB8AC3E}">
        <p14:creationId xmlns:p14="http://schemas.microsoft.com/office/powerpoint/2010/main" val="1655792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6059139b72b49039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6059139b72b49039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Intermittent and persistent loss of </a:t>
            </a:r>
            <a:r>
              <a:rPr lang="en-US" dirty="0" err="1" smtClean="0"/>
              <a:t>preexcitation</a:t>
            </a:r>
            <a:r>
              <a:rPr lang="en-US" dirty="0" smtClean="0"/>
              <a:t> may indicate that the BT has a relatively longer baseline ERP, which makes it more susceptible to age-related degenerative changes and variations in autonomic tone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65254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712dc575a13c68e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5712dc575a13c68e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401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712dc575a13c68e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712dc575a13c68e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0987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6059139b72b49039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6059139b72b49039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6967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6059139b72b49039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6059139b72b49039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4424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5712dc575a13c68e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5712dc575a13c68e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863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5712dc575a13c68e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5712dc575a13c68e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66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712dc575a13c68e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712dc575a13c68e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265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5712dc575a13c68e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712dc575a13c68e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380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6059139b72b49039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6059139b72b49039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6121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7427ff4665728575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7427ff466572857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8888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ff6976a553384e6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5ff6976a553384e6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1317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sufficient differences in conduction time and refractoriness exist between the normal conduction system and the BT, a properly timed premature impulse of atrial or ventricular origin can initiate reentry. </a:t>
            </a:r>
            <a:endParaRPr lang="en-IN" dirty="0"/>
          </a:p>
        </p:txBody>
      </p:sp>
      <p:sp>
        <p:nvSpPr>
          <p:cNvPr id="4" name="Slide Number Placeholder 3"/>
          <p:cNvSpPr>
            <a:spLocks noGrp="1"/>
          </p:cNvSpPr>
          <p:nvPr>
            <p:ph type="sldNum" sz="quarter" idx="10"/>
          </p:nvPr>
        </p:nvSpPr>
        <p:spPr/>
        <p:txBody>
          <a:bodyPr/>
          <a:lstStyle/>
          <a:p>
            <a:fld id="{28338DD3-9A7D-4ADD-992E-B628BFC23BE9}" type="slidenum">
              <a:rPr lang="en-IN" smtClean="0"/>
              <a:t>34</a:t>
            </a:fld>
            <a:endParaRPr lang="en-IN"/>
          </a:p>
        </p:txBody>
      </p:sp>
    </p:spTree>
    <p:extLst>
      <p:ext uri="{BB962C8B-B14F-4D97-AF65-F5344CB8AC3E}">
        <p14:creationId xmlns:p14="http://schemas.microsoft.com/office/powerpoint/2010/main" val="3686365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5712dc575a13c68e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5712dc575a13c68e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3517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7427ff4665728575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7427ff4665728575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190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6059139b72b49039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6059139b72b49039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704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712dc575a13c68e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5712dc575a13c68e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0937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5712dc575a13c68e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5712dc575a13c68e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8432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712dc575a13c68e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712dc575a13c68e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2412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5712dc575a13c68e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5712dc575a13c68e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5559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712dc575a13c68e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712dc575a13c68e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2230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ff6976a553384e6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5ff6976a553384e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1966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5712dc575a13c68e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5712dc575a13c68e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8994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712dc575a13c68e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5712dc575a13c68e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0979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5712dc575a13c68e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5712dc575a13c68e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27121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5712dc575a13c68e_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5712dc575a13c68e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1522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5712dc575a13c68e_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5712dc575a13c68e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21845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58764a867fc6788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58764a867fc678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666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5712dc575a13c68e_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5712dc575a13c68e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452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58764a867fc6788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58764a867fc6788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32494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5712dc575a13c68e_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5712dc575a13c68e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46854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5712dc575a13c68e_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5712dc575a13c68e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smtClean="0"/>
              <a:t>Furthermore, </a:t>
            </a:r>
            <a:r>
              <a:rPr lang="en-IN" dirty="0" err="1" smtClean="0"/>
              <a:t>maneuvers</a:t>
            </a:r>
            <a:r>
              <a:rPr lang="en-IN" dirty="0" smtClean="0"/>
              <a:t> that slow AVN conduction (e.g., carotid sinus massage, AVN blockers) would unmask </a:t>
            </a:r>
            <a:r>
              <a:rPr lang="en-IN" dirty="0" err="1" smtClean="0"/>
              <a:t>inapparent</a:t>
            </a:r>
            <a:r>
              <a:rPr lang="en-IN" dirty="0" smtClean="0"/>
              <a:t> </a:t>
            </a:r>
            <a:r>
              <a:rPr lang="en-IN" dirty="0" err="1" smtClean="0"/>
              <a:t>preexcitation</a:t>
            </a:r>
            <a:r>
              <a:rPr lang="en-IN" dirty="0" smtClean="0"/>
              <a:t> but would not affect intermittent </a:t>
            </a:r>
            <a:r>
              <a:rPr lang="en-IN" dirty="0" err="1" smtClean="0"/>
              <a:t>preexcitation</a:t>
            </a:r>
            <a:r>
              <a:rPr lang="en-IN" dirty="0" smtClean="0"/>
              <a:t>.</a:t>
            </a:r>
          </a:p>
        </p:txBody>
      </p:sp>
    </p:spTree>
    <p:extLst>
      <p:ext uri="{BB962C8B-B14F-4D97-AF65-F5344CB8AC3E}">
        <p14:creationId xmlns:p14="http://schemas.microsoft.com/office/powerpoint/2010/main" val="2073718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ff6976a553384e6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ff6976a553384e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8174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58764a867fc6788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58764a867fc6788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3664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5712dc575a13c68e_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5712dc575a13c68e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75152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5712dc575a13c68e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5712dc575a13c68e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15564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5712dc575a13c68e_2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5712dc575a13c68e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89036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5712dc575a13c68e_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5712dc575a13c68e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29788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58764a867fc6788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258764a867fc6788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44479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Left Anterolateral / Left Lateral &amp; Left Posterolateral / Left Posterior-</a:t>
            </a:r>
            <a:r>
              <a:rPr lang="en-US" dirty="0" smtClean="0"/>
              <a:t>Representative ECG from subjects with a </a:t>
            </a:r>
            <a:r>
              <a:rPr lang="en-US" dirty="0" err="1" smtClean="0"/>
              <a:t>teff</a:t>
            </a:r>
            <a:r>
              <a:rPr lang="en-US" dirty="0" smtClean="0"/>
              <a:t> free-watt accessory pathway. These patients are </a:t>
            </a:r>
            <a:r>
              <a:rPr lang="en-US" dirty="0" err="1" smtClean="0"/>
              <a:t>identtfied</a:t>
            </a:r>
            <a:r>
              <a:rPr lang="en-US" dirty="0" smtClean="0"/>
              <a:t> by a (-) or (±) delta wave </a:t>
            </a:r>
            <a:r>
              <a:rPr lang="en-US" dirty="0" err="1" smtClean="0"/>
              <a:t>tn</a:t>
            </a:r>
            <a:r>
              <a:rPr lang="en-US" dirty="0" smtClean="0"/>
              <a:t> </a:t>
            </a:r>
            <a:r>
              <a:rPr lang="en-US" dirty="0" err="1" smtClean="0"/>
              <a:t>tead</a:t>
            </a:r>
            <a:r>
              <a:rPr lang="en-US" dirty="0" smtClean="0"/>
              <a:t> I. or R &gt; S </a:t>
            </a:r>
            <a:r>
              <a:rPr lang="en-US" dirty="0" err="1" smtClean="0"/>
              <a:t>tn</a:t>
            </a:r>
            <a:r>
              <a:rPr lang="en-US" dirty="0" smtClean="0"/>
              <a:t> </a:t>
            </a:r>
            <a:r>
              <a:rPr lang="en-US" dirty="0" err="1" smtClean="0"/>
              <a:t>tead</a:t>
            </a:r>
            <a:r>
              <a:rPr lang="en-US" dirty="0" smtClean="0"/>
              <a:t> V,. Delta wave polarity in lead </a:t>
            </a:r>
            <a:r>
              <a:rPr lang="en-US" dirty="0" err="1" smtClean="0"/>
              <a:t>aVf</a:t>
            </a:r>
            <a:r>
              <a:rPr lang="en-US" dirty="0" smtClean="0"/>
              <a:t> </a:t>
            </a:r>
            <a:r>
              <a:rPr lang="en-US" dirty="0" err="1" smtClean="0"/>
              <a:t>sublocates</a:t>
            </a:r>
            <a:r>
              <a:rPr lang="en-US" dirty="0" smtClean="0"/>
              <a:t> these accessory pathways.</a:t>
            </a:r>
            <a:endParaRPr lang="en-IN" dirty="0"/>
          </a:p>
        </p:txBody>
      </p:sp>
      <p:sp>
        <p:nvSpPr>
          <p:cNvPr id="4" name="Slide Number Placeholder 3"/>
          <p:cNvSpPr>
            <a:spLocks noGrp="1"/>
          </p:cNvSpPr>
          <p:nvPr>
            <p:ph type="sldNum" sz="quarter" idx="10"/>
          </p:nvPr>
        </p:nvSpPr>
        <p:spPr/>
        <p:txBody>
          <a:bodyPr/>
          <a:lstStyle/>
          <a:p>
            <a:fld id="{28338DD3-9A7D-4ADD-992E-B628BFC23BE9}" type="slidenum">
              <a:rPr lang="en-IN" smtClean="0"/>
              <a:t>71</a:t>
            </a:fld>
            <a:endParaRPr lang="en-IN"/>
          </a:p>
        </p:txBody>
      </p:sp>
    </p:spTree>
    <p:extLst>
      <p:ext uri="{BB962C8B-B14F-4D97-AF65-F5344CB8AC3E}">
        <p14:creationId xmlns:p14="http://schemas.microsoft.com/office/powerpoint/2010/main" val="18868067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Coronary Sinus Diverticulum &amp; Middle Cardiac Vein -</a:t>
            </a:r>
            <a:r>
              <a:rPr lang="en-US" dirty="0" smtClean="0"/>
              <a:t>Representative ECG from </a:t>
            </a:r>
            <a:r>
              <a:rPr lang="en-US" dirty="0" err="1" smtClean="0"/>
              <a:t>subfects</a:t>
            </a:r>
            <a:r>
              <a:rPr lang="en-US" dirty="0" smtClean="0"/>
              <a:t> with a </a:t>
            </a:r>
            <a:r>
              <a:rPr lang="en-US" dirty="0" err="1" smtClean="0"/>
              <a:t>subepicardial</a:t>
            </a:r>
            <a:r>
              <a:rPr lang="en-US" dirty="0" smtClean="0"/>
              <a:t> accessory pathway. These patients are identified by a (~) delta wave in lead II (after excluding </a:t>
            </a:r>
            <a:r>
              <a:rPr lang="en-US" dirty="0" err="1" smtClean="0"/>
              <a:t>stibjects</a:t>
            </a:r>
            <a:r>
              <a:rPr lang="en-US" dirty="0" smtClean="0"/>
              <a:t> with a left free-wall </a:t>
            </a:r>
            <a:r>
              <a:rPr lang="en-US" dirty="0" err="1" smtClean="0"/>
              <a:t>acces.sory</a:t>
            </a:r>
            <a:r>
              <a:rPr lang="en-US" dirty="0" smtClean="0"/>
              <a:t> pathway). Note the typical </a:t>
            </a:r>
            <a:r>
              <a:rPr lang="en-US" dirty="0" err="1" smtClean="0"/>
              <a:t>pattem</a:t>
            </a:r>
            <a:r>
              <a:rPr lang="en-US" dirty="0" smtClean="0"/>
              <a:t> of the delta wave in lead II: it is negative and joins the end of the P wave.</a:t>
            </a:r>
            <a:endParaRPr lang="en-IN" dirty="0"/>
          </a:p>
        </p:txBody>
      </p:sp>
      <p:sp>
        <p:nvSpPr>
          <p:cNvPr id="4" name="Slide Number Placeholder 3"/>
          <p:cNvSpPr>
            <a:spLocks noGrp="1"/>
          </p:cNvSpPr>
          <p:nvPr>
            <p:ph type="sldNum" sz="quarter" idx="10"/>
          </p:nvPr>
        </p:nvSpPr>
        <p:spPr/>
        <p:txBody>
          <a:bodyPr/>
          <a:lstStyle/>
          <a:p>
            <a:fld id="{28338DD3-9A7D-4ADD-992E-B628BFC23BE9}" type="slidenum">
              <a:rPr lang="en-IN" smtClean="0"/>
              <a:t>72</a:t>
            </a:fld>
            <a:endParaRPr lang="en-IN"/>
          </a:p>
        </p:txBody>
      </p:sp>
    </p:spTree>
    <p:extLst>
      <p:ext uri="{BB962C8B-B14F-4D97-AF65-F5344CB8AC3E}">
        <p14:creationId xmlns:p14="http://schemas.microsoft.com/office/powerpoint/2010/main" val="39093652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smtClean="0"/>
              <a:t>Posteroseptal</a:t>
            </a:r>
            <a:r>
              <a:rPr lang="en-IN" dirty="0" smtClean="0"/>
              <a:t> Tricuspid Annulus &amp; </a:t>
            </a:r>
            <a:r>
              <a:rPr lang="en-IN" dirty="0" err="1" smtClean="0"/>
              <a:t>Posteroseptal</a:t>
            </a:r>
            <a:r>
              <a:rPr lang="en-IN" dirty="0" smtClean="0"/>
              <a:t> Mitral Annulus-</a:t>
            </a:r>
            <a:r>
              <a:rPr lang="en-US" dirty="0" smtClean="0"/>
              <a:t>Representative ECG from subjects with a septal </a:t>
            </a:r>
            <a:r>
              <a:rPr lang="en-US" dirty="0" err="1" smtClean="0"/>
              <a:t>acces.sory</a:t>
            </a:r>
            <a:r>
              <a:rPr lang="en-US" dirty="0" smtClean="0"/>
              <a:t> pathway. These patients are identified by a (-} or (±) delta wave in lead V, (after excluding subjects with a left free-wall or </a:t>
            </a:r>
            <a:r>
              <a:rPr lang="en-US" dirty="0" err="1" smtClean="0"/>
              <a:t>subepicardial</a:t>
            </a:r>
            <a:r>
              <a:rPr lang="en-US" dirty="0" smtClean="0"/>
              <a:t> accessory pathway). Delta wave polarity in lead </a:t>
            </a:r>
            <a:r>
              <a:rPr lang="en-US" dirty="0" err="1" smtClean="0"/>
              <a:t>aVF</a:t>
            </a:r>
            <a:r>
              <a:rPr lang="en-US" dirty="0" smtClean="0"/>
              <a:t> </a:t>
            </a:r>
            <a:r>
              <a:rPr lang="en-US" dirty="0" err="1" smtClean="0"/>
              <a:t>sublocates</a:t>
            </a:r>
            <a:r>
              <a:rPr lang="en-US" dirty="0" smtClean="0"/>
              <a:t> these septal accessory pathways. See text for discussion.</a:t>
            </a:r>
            <a:endParaRPr lang="en-IN" dirty="0"/>
          </a:p>
        </p:txBody>
      </p:sp>
      <p:sp>
        <p:nvSpPr>
          <p:cNvPr id="4" name="Slide Number Placeholder 3"/>
          <p:cNvSpPr>
            <a:spLocks noGrp="1"/>
          </p:cNvSpPr>
          <p:nvPr>
            <p:ph type="sldNum" sz="quarter" idx="10"/>
          </p:nvPr>
        </p:nvSpPr>
        <p:spPr/>
        <p:txBody>
          <a:bodyPr/>
          <a:lstStyle/>
          <a:p>
            <a:fld id="{28338DD3-9A7D-4ADD-992E-B628BFC23BE9}" type="slidenum">
              <a:rPr lang="en-IN" smtClean="0"/>
              <a:t>73</a:t>
            </a:fld>
            <a:endParaRPr lang="en-IN"/>
          </a:p>
        </p:txBody>
      </p:sp>
    </p:spTree>
    <p:extLst>
      <p:ext uri="{BB962C8B-B14F-4D97-AF65-F5344CB8AC3E}">
        <p14:creationId xmlns:p14="http://schemas.microsoft.com/office/powerpoint/2010/main" val="21441890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RA/RAL-  RL-  RP/RPL---</a:t>
            </a:r>
            <a:r>
              <a:rPr lang="en-US" dirty="0" smtClean="0"/>
              <a:t>Representative ECG </a:t>
            </a:r>
            <a:r>
              <a:rPr lang="en-US" dirty="0" err="1" smtClean="0"/>
              <a:t>frotn</a:t>
            </a:r>
            <a:r>
              <a:rPr lang="en-US" dirty="0" smtClean="0"/>
              <a:t> subjects with a right free-wall accessory pathway. These patients are identified by </a:t>
            </a:r>
            <a:r>
              <a:rPr lang="en-US" dirty="0" err="1" smtClean="0"/>
              <a:t>excluding</a:t>
            </a:r>
            <a:r>
              <a:rPr lang="en-US" dirty="0" smtClean="0"/>
              <a:t> subjects with a </a:t>
            </a:r>
            <a:r>
              <a:rPr lang="en-US" dirty="0" err="1" smtClean="0"/>
              <a:t>lefi</a:t>
            </a:r>
            <a:r>
              <a:rPr lang="en-US" dirty="0" smtClean="0"/>
              <a:t> free-wall, </a:t>
            </a:r>
            <a:r>
              <a:rPr lang="en-US" dirty="0" err="1" smtClean="0"/>
              <a:t>subepicardial</a:t>
            </a:r>
            <a:r>
              <a:rPr lang="en-US" dirty="0" smtClean="0"/>
              <a:t>, or septal accessory pathway. See text to </a:t>
            </a:r>
            <a:r>
              <a:rPr lang="en-US" dirty="0" err="1" smtClean="0"/>
              <a:t>sublocate</a:t>
            </a:r>
            <a:r>
              <a:rPr lang="en-US" dirty="0" smtClean="0"/>
              <a:t> these accessory </a:t>
            </a:r>
            <a:r>
              <a:rPr lang="en-US" dirty="0" err="1" smtClean="0"/>
              <a:t>pathways</a:t>
            </a:r>
            <a:r>
              <a:rPr lang="en-US" dirty="0" smtClean="0"/>
              <a:t> at the free-wall tricuspid annul</a:t>
            </a:r>
            <a:endParaRPr lang="en-IN" dirty="0"/>
          </a:p>
        </p:txBody>
      </p:sp>
      <p:sp>
        <p:nvSpPr>
          <p:cNvPr id="4" name="Slide Number Placeholder 3"/>
          <p:cNvSpPr>
            <a:spLocks noGrp="1"/>
          </p:cNvSpPr>
          <p:nvPr>
            <p:ph type="sldNum" sz="quarter" idx="10"/>
          </p:nvPr>
        </p:nvSpPr>
        <p:spPr/>
        <p:txBody>
          <a:bodyPr/>
          <a:lstStyle/>
          <a:p>
            <a:fld id="{28338DD3-9A7D-4ADD-992E-B628BFC23BE9}" type="slidenum">
              <a:rPr lang="en-IN" smtClean="0"/>
              <a:t>74</a:t>
            </a:fld>
            <a:endParaRPr lang="en-IN"/>
          </a:p>
        </p:txBody>
      </p:sp>
    </p:spTree>
    <p:extLst>
      <p:ext uri="{BB962C8B-B14F-4D97-AF65-F5344CB8AC3E}">
        <p14:creationId xmlns:p14="http://schemas.microsoft.com/office/powerpoint/2010/main" val="3529327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prevent electrical impulses from conducting to the ventricles by any other route</a:t>
            </a:r>
          </a:p>
          <a:p>
            <a:endParaRPr lang="en-IN" dirty="0"/>
          </a:p>
        </p:txBody>
      </p:sp>
      <p:sp>
        <p:nvSpPr>
          <p:cNvPr id="4" name="Slide Number Placeholder 3"/>
          <p:cNvSpPr>
            <a:spLocks noGrp="1"/>
          </p:cNvSpPr>
          <p:nvPr>
            <p:ph type="sldNum" sz="quarter" idx="10"/>
          </p:nvPr>
        </p:nvSpPr>
        <p:spPr/>
        <p:txBody>
          <a:bodyPr/>
          <a:lstStyle/>
          <a:p>
            <a:fld id="{28338DD3-9A7D-4ADD-992E-B628BFC23BE9}" type="slidenum">
              <a:rPr lang="en-IN" smtClean="0"/>
              <a:t>9</a:t>
            </a:fld>
            <a:endParaRPr lang="en-IN"/>
          </a:p>
        </p:txBody>
      </p:sp>
    </p:spTree>
    <p:extLst>
      <p:ext uri="{BB962C8B-B14F-4D97-AF65-F5344CB8AC3E}">
        <p14:creationId xmlns:p14="http://schemas.microsoft.com/office/powerpoint/2010/main" val="36249877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smtClean="0"/>
              <a:t>Anteroseptal</a:t>
            </a:r>
            <a:r>
              <a:rPr lang="en-IN" dirty="0" smtClean="0"/>
              <a:t> &amp; </a:t>
            </a:r>
            <a:r>
              <a:rPr lang="en-IN" dirty="0" err="1" smtClean="0"/>
              <a:t>Midseptal</a:t>
            </a:r>
            <a:r>
              <a:rPr lang="en-IN" dirty="0" smtClean="0"/>
              <a:t> </a:t>
            </a:r>
            <a:r>
              <a:rPr lang="en-IN" smtClean="0"/>
              <a:t>Tricuspid Annulus-</a:t>
            </a:r>
            <a:r>
              <a:rPr lang="en-US" smtClean="0"/>
              <a:t>These </a:t>
            </a:r>
            <a:r>
              <a:rPr lang="en-US" dirty="0" smtClean="0"/>
              <a:t>patients are identified by a (-) or (±) delta wave in lead V, (after excluding subjects with a left free-wall or </a:t>
            </a:r>
            <a:r>
              <a:rPr lang="en-US" dirty="0" err="1" smtClean="0"/>
              <a:t>suhepicardial</a:t>
            </a:r>
            <a:r>
              <a:rPr lang="en-US" dirty="0" smtClean="0"/>
              <a:t> accessory pathway). A &lt; + ) delta wave </a:t>
            </a:r>
            <a:r>
              <a:rPr lang="en-US" dirty="0" err="1" smtClean="0"/>
              <a:t>polarity</a:t>
            </a:r>
            <a:r>
              <a:rPr lang="en-US" dirty="0" smtClean="0"/>
              <a:t> in lead </a:t>
            </a:r>
            <a:r>
              <a:rPr lang="en-US" dirty="0" err="1" smtClean="0"/>
              <a:t>aVF</a:t>
            </a:r>
            <a:r>
              <a:rPr lang="en-US" dirty="0" smtClean="0"/>
              <a:t> </a:t>
            </a:r>
            <a:r>
              <a:rPr lang="en-US" dirty="0" err="1" smtClean="0"/>
              <a:t>sublocates</a:t>
            </a:r>
            <a:r>
              <a:rPr lang="en-US" dirty="0" smtClean="0"/>
              <a:t> these septal </a:t>
            </a:r>
            <a:r>
              <a:rPr lang="en-US" dirty="0" err="1" smtClean="0"/>
              <a:t>acces.soiy</a:t>
            </a:r>
            <a:r>
              <a:rPr lang="en-US" dirty="0" smtClean="0"/>
              <a:t> pathways at either the </a:t>
            </a:r>
            <a:r>
              <a:rPr lang="en-US" dirty="0" err="1" smtClean="0"/>
              <a:t>midseptat</a:t>
            </a:r>
            <a:r>
              <a:rPr lang="en-US" dirty="0" smtClean="0"/>
              <a:t> or </a:t>
            </a:r>
            <a:r>
              <a:rPr lang="en-US" dirty="0" err="1" smtClean="0"/>
              <a:t>anteroseptal</a:t>
            </a:r>
            <a:r>
              <a:rPr lang="en-US" dirty="0" smtClean="0"/>
              <a:t> tricuspid annulus </a:t>
            </a:r>
            <a:r>
              <a:rPr lang="en-US" dirty="0" err="1" smtClean="0"/>
              <a:t>regions</a:t>
            </a:r>
            <a:r>
              <a:rPr lang="en-US" dirty="0" smtClean="0"/>
              <a:t>. The precise region is determined by the R/S ratio in lead III. See text for discussion.</a:t>
            </a:r>
            <a:endParaRPr lang="en-IN" dirty="0"/>
          </a:p>
        </p:txBody>
      </p:sp>
      <p:sp>
        <p:nvSpPr>
          <p:cNvPr id="4" name="Slide Number Placeholder 3"/>
          <p:cNvSpPr>
            <a:spLocks noGrp="1"/>
          </p:cNvSpPr>
          <p:nvPr>
            <p:ph type="sldNum" sz="quarter" idx="10"/>
          </p:nvPr>
        </p:nvSpPr>
        <p:spPr/>
        <p:txBody>
          <a:bodyPr/>
          <a:lstStyle/>
          <a:p>
            <a:fld id="{28338DD3-9A7D-4ADD-992E-B628BFC23BE9}" type="slidenum">
              <a:rPr lang="en-IN" smtClean="0"/>
              <a:t>75</a:t>
            </a:fld>
            <a:endParaRPr lang="en-IN"/>
          </a:p>
        </p:txBody>
      </p:sp>
    </p:spTree>
    <p:extLst>
      <p:ext uri="{BB962C8B-B14F-4D97-AF65-F5344CB8AC3E}">
        <p14:creationId xmlns:p14="http://schemas.microsoft.com/office/powerpoint/2010/main" val="38307007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58764a867fc6788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258764a867fc6788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82624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58764a867fc6788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58764a867fc6788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03947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58764a867fc6788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258764a867fc6788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52322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5712dc575a13c68e_2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5712dc575a13c68e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49843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5712dc575a13c68e_2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5712dc575a13c68e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9870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5712dc575a13c68e_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5712dc575a13c68e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51529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5712dc575a13c68e_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5712dc575a13c68e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53821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5712dc575a13c68e_2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5712dc575a13c68e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9259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5712dc575a13c68e_2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5712dc575a13c68e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7763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err="1" smtClean="0"/>
              <a:t>Avbt</a:t>
            </a:r>
            <a:r>
              <a:rPr lang="en-US" b="1" i="1" dirty="0" smtClean="0"/>
              <a:t>-</a:t>
            </a:r>
            <a:r>
              <a:rPr lang="en-US" dirty="0" smtClean="0"/>
              <a:t>, similar to normal His-Purkinje tissue and atrial and ventricular myocardium</a:t>
            </a:r>
            <a:endParaRPr lang="en-I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err="1" smtClean="0"/>
              <a:t>Avn</a:t>
            </a:r>
            <a:r>
              <a:rPr lang="en-US" b="1" i="1" dirty="0" smtClean="0"/>
              <a:t> -</a:t>
            </a:r>
            <a:r>
              <a:rPr lang="en-US" b="1" i="1" dirty="0" err="1" smtClean="0"/>
              <a:t>decremental</a:t>
            </a:r>
            <a:r>
              <a:rPr lang="en-US" b="1" i="1" dirty="0" smtClean="0"/>
              <a:t> conduction</a:t>
            </a:r>
            <a:r>
              <a:rPr lang="en-US" dirty="0" smtClean="0"/>
              <a:t>, whereby conduction time of the impulse propagating through the AVN prolongs as the atrial  </a:t>
            </a:r>
            <a:r>
              <a:rPr lang="en-IN" dirty="0" smtClean="0"/>
              <a:t>cycle length (CL) shortens.</a:t>
            </a:r>
          </a:p>
          <a:p>
            <a:endParaRPr lang="en-IN" dirty="0"/>
          </a:p>
        </p:txBody>
      </p:sp>
      <p:sp>
        <p:nvSpPr>
          <p:cNvPr id="4" name="Slide Number Placeholder 3"/>
          <p:cNvSpPr>
            <a:spLocks noGrp="1"/>
          </p:cNvSpPr>
          <p:nvPr>
            <p:ph type="sldNum" sz="quarter" idx="10"/>
          </p:nvPr>
        </p:nvSpPr>
        <p:spPr/>
        <p:txBody>
          <a:bodyPr/>
          <a:lstStyle/>
          <a:p>
            <a:fld id="{28338DD3-9A7D-4ADD-992E-B628BFC23BE9}" type="slidenum">
              <a:rPr lang="en-IN" smtClean="0"/>
              <a:t>14</a:t>
            </a:fld>
            <a:endParaRPr lang="en-IN"/>
          </a:p>
        </p:txBody>
      </p:sp>
    </p:spTree>
    <p:extLst>
      <p:ext uri="{BB962C8B-B14F-4D97-AF65-F5344CB8AC3E}">
        <p14:creationId xmlns:p14="http://schemas.microsoft.com/office/powerpoint/2010/main" val="17259334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5712dc575a13c68e_2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5712dc575a13c68e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13110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712dc575a13c68e_2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712dc575a13c68e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29445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5712dc575a13c68e_2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5712dc575a13c68e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1486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712dc575a13c68e_2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5712dc575a13c68e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69633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5712dc575a13c68e_2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5712dc575a13c68e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817863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5712dc575a13c68e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5712dc575a13c68e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901854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6059139b72b49039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6059139b72b49039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19695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712dc575a13c68e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712dc575a13c68e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32722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5712dc575a13c68e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5712dc575a13c68e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610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712dc575a13c68e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5712dc575a13c68e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3160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6059139b72b49039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6059139b72b49039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47969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5712dc575a13c68e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5712dc575a13c68e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07915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5712dc575a13c68e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5712dc575a13c68e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76122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6059139b72b49039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6059139b72b49039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63538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5712dc575a13c68e_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5712dc575a13c68e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7111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5712dc575a13c68e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5712dc575a13c68e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5327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6059139b72b49039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6059139b72b49039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85590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059139b72b49039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6059139b72b49039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6924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6059139b72b49039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6059139b72b49039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11765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5712dc575a13c68e_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5712dc575a13c68e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51539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5712dc575a13c68e_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5712dc575a13c68e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spcBef>
                <a:spcPts val="1200"/>
              </a:spcBef>
              <a:buNone/>
            </a:pPr>
            <a:r>
              <a:rPr lang="en-US" dirty="0" smtClean="0"/>
              <a:t>Several mechanisms are probably involved; hypotension produced by some of those medications is followed by a sympathetic discharge that enhances BT conduction. Furthermore, slowing or blocking conduction through the AVN prevents competitive concealed retrograde conduction into the BT by normally conducted beats and, as a result, can potentially enhance conduction over the BT.</a:t>
            </a:r>
          </a:p>
          <a:p>
            <a:pPr marL="0" indent="0">
              <a:spcBef>
                <a:spcPts val="1200"/>
              </a:spcBef>
              <a:buNone/>
            </a:pPr>
            <a:r>
              <a:rPr lang="en-US" dirty="0" smtClean="0"/>
              <a:t> Also, digoxin increases the ventricular rate by shortening BT refractoriness. </a:t>
            </a:r>
          </a:p>
          <a:p>
            <a:pPr marL="0" indent="0">
              <a:spcBef>
                <a:spcPts val="1200"/>
              </a:spcBef>
              <a:buNone/>
            </a:pPr>
            <a:r>
              <a:rPr lang="en-US" dirty="0" smtClean="0"/>
              <a:t>Lidocaine, for reasons that are unclear, has also been associated with degeneration of AF into VF. It is occasionally used in patients with WPW who have a wide QRS complex tachycardia that might be misinterpreted as VT.</a:t>
            </a:r>
          </a:p>
        </p:txBody>
      </p:sp>
    </p:spTree>
    <p:extLst>
      <p:ext uri="{BB962C8B-B14F-4D97-AF65-F5344CB8AC3E}">
        <p14:creationId xmlns:p14="http://schemas.microsoft.com/office/powerpoint/2010/main" val="2890310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initial part of ventricular activation resulting in the upstroke of the QRS complex is slurred because of slow muscle-to-muscle conduction; this is termed a delta wave.</a:t>
            </a:r>
            <a:endParaRPr lang="en-IN" dirty="0"/>
          </a:p>
        </p:txBody>
      </p:sp>
      <p:sp>
        <p:nvSpPr>
          <p:cNvPr id="4" name="Slide Number Placeholder 3"/>
          <p:cNvSpPr>
            <a:spLocks noGrp="1"/>
          </p:cNvSpPr>
          <p:nvPr>
            <p:ph type="sldNum" sz="quarter" idx="10"/>
          </p:nvPr>
        </p:nvSpPr>
        <p:spPr/>
        <p:txBody>
          <a:bodyPr/>
          <a:lstStyle/>
          <a:p>
            <a:fld id="{28338DD3-9A7D-4ADD-992E-B628BFC23BE9}" type="slidenum">
              <a:rPr lang="en-IN" smtClean="0"/>
              <a:t>17</a:t>
            </a:fld>
            <a:endParaRPr lang="en-IN"/>
          </a:p>
        </p:txBody>
      </p:sp>
    </p:spTree>
    <p:extLst>
      <p:ext uri="{BB962C8B-B14F-4D97-AF65-F5344CB8AC3E}">
        <p14:creationId xmlns:p14="http://schemas.microsoft.com/office/powerpoint/2010/main" val="16799828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5712dc575a13c68e_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5712dc575a13c68e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66558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5712dc575a13c68e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5712dc575a13c68e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65365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5712dc575a13c68e_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5712dc575a13c68e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15232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5712dc575a13c68e_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5712dc575a13c68e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73912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5712dc575a13c68e_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5712dc575a13c68e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79468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5712dc575a13c68e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5712dc575a13c68e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87780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5712dc575a13c68e_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5712dc575a13c68e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24475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5712dc575a13c68e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5712dc575a13c68e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32839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6059139b72b49039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6059139b72b49039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87175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712dc575a13c68e_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712dc575a13c68e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0140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712dc575a13c68e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5712dc575a13c68e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79142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5712dc575a13c68e_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5712dc575a13c68e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95350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5712dc575a13c68e_3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5712dc575a13c68e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65051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5712dc575a13c68e_3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5712dc575a13c68e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47190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5712dc575a13c68e_2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5712dc575a13c68e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34145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58764a867fc6788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258764a867fc6788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17610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58764a867fc6788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258764a867fc6788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501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7D23492-6F4D-4E82-8BB1-B387D6CB9369}" type="datetimeFigureOut">
              <a:rPr lang="en-IN" smtClean="0"/>
              <a:t>12-12-2021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6247147-DF4C-4938-BF71-4ED7A3C200E3}" type="slidenum">
              <a:rPr lang="en-IN" smtClean="0"/>
              <a:t>‹#›</a:t>
            </a:fld>
            <a:endParaRPr lang="en-IN"/>
          </a:p>
        </p:txBody>
      </p:sp>
    </p:spTree>
    <p:extLst>
      <p:ext uri="{BB962C8B-B14F-4D97-AF65-F5344CB8AC3E}">
        <p14:creationId xmlns:p14="http://schemas.microsoft.com/office/powerpoint/2010/main" val="3657866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7D23492-6F4D-4E82-8BB1-B387D6CB9369}" type="datetimeFigureOut">
              <a:rPr lang="en-IN" smtClean="0"/>
              <a:t>12-12-2021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6247147-DF4C-4938-BF71-4ED7A3C200E3}" type="slidenum">
              <a:rPr lang="en-IN" smtClean="0"/>
              <a:t>‹#›</a:t>
            </a:fld>
            <a:endParaRPr lang="en-IN"/>
          </a:p>
        </p:txBody>
      </p:sp>
    </p:spTree>
    <p:extLst>
      <p:ext uri="{BB962C8B-B14F-4D97-AF65-F5344CB8AC3E}">
        <p14:creationId xmlns:p14="http://schemas.microsoft.com/office/powerpoint/2010/main" val="3922796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F7D23492-6F4D-4E82-8BB1-B387D6CB9369}" type="datetimeFigureOut">
              <a:rPr lang="en-IN" smtClean="0"/>
              <a:t>12-12-2021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6247147-DF4C-4938-BF71-4ED7A3C200E3}" type="slidenum">
              <a:rPr lang="en-IN" smtClean="0"/>
              <a:t>‹#›</a:t>
            </a:fld>
            <a:endParaRPr lang="en-IN"/>
          </a:p>
        </p:txBody>
      </p:sp>
    </p:spTree>
    <p:extLst>
      <p:ext uri="{BB962C8B-B14F-4D97-AF65-F5344CB8AC3E}">
        <p14:creationId xmlns:p14="http://schemas.microsoft.com/office/powerpoint/2010/main" val="4011278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8" y="1447800"/>
            <a:ext cx="6001049"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48177" y="3771174"/>
            <a:ext cx="546115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F7D23492-6F4D-4E82-8BB1-B387D6CB9369}" type="datetimeFigureOut">
              <a:rPr lang="en-IN" smtClean="0"/>
              <a:t>12-12-2021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6247147-DF4C-4938-BF71-4ED7A3C200E3}" type="slidenum">
              <a:rPr lang="en-IN" smtClean="0"/>
              <a:t>‹#›</a:t>
            </a:fld>
            <a:endParaRPr lang="en-IN"/>
          </a:p>
        </p:txBody>
      </p:sp>
      <p:sp>
        <p:nvSpPr>
          <p:cNvPr id="12" name="TextBox 11"/>
          <p:cNvSpPr txBox="1"/>
          <p:nvPr/>
        </p:nvSpPr>
        <p:spPr>
          <a:xfrm>
            <a:off x="673897" y="971253"/>
            <a:ext cx="601591"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6999690" y="2613787"/>
            <a:ext cx="601591"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601696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2" y="3124201"/>
            <a:ext cx="6620968"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7D23492-6F4D-4E82-8BB1-B387D6CB9369}" type="datetimeFigureOut">
              <a:rPr lang="en-IN" smtClean="0"/>
              <a:t>12-12-2021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6247147-DF4C-4938-BF71-4ED7A3C200E3}" type="slidenum">
              <a:rPr lang="en-IN" smtClean="0"/>
              <a:t>‹#›</a:t>
            </a:fld>
            <a:endParaRPr lang="en-IN"/>
          </a:p>
        </p:txBody>
      </p:sp>
    </p:spTree>
    <p:extLst>
      <p:ext uri="{BB962C8B-B14F-4D97-AF65-F5344CB8AC3E}">
        <p14:creationId xmlns:p14="http://schemas.microsoft.com/office/powerpoint/2010/main" val="432106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7D23492-6F4D-4E82-8BB1-B387D6CB9369}" type="datetimeFigureOut">
              <a:rPr lang="en-IN" smtClean="0"/>
              <a:t>12-12-2021</a:t>
            </a:fld>
            <a:endParaRPr lang="en-IN"/>
          </a:p>
        </p:txBody>
      </p:sp>
      <p:sp>
        <p:nvSpPr>
          <p:cNvPr id="4"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6247147-DF4C-4938-BF71-4ED7A3C200E3}" type="slidenum">
              <a:rPr lang="en-IN" smtClean="0"/>
              <a:t>‹#›</a:t>
            </a:fld>
            <a:endParaRPr lang="en-IN"/>
          </a:p>
        </p:txBody>
      </p:sp>
    </p:spTree>
    <p:extLst>
      <p:ext uri="{BB962C8B-B14F-4D97-AF65-F5344CB8AC3E}">
        <p14:creationId xmlns:p14="http://schemas.microsoft.com/office/powerpoint/2010/main" val="120267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21"/>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2"/>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7D23492-6F4D-4E82-8BB1-B387D6CB9369}" type="datetimeFigureOut">
              <a:rPr lang="en-IN" smtClean="0"/>
              <a:t>12-12-2021</a:t>
            </a:fld>
            <a:endParaRPr lang="en-IN"/>
          </a:p>
        </p:txBody>
      </p:sp>
      <p:sp>
        <p:nvSpPr>
          <p:cNvPr id="4"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6247147-DF4C-4938-BF71-4ED7A3C200E3}" type="slidenum">
              <a:rPr lang="en-IN" smtClean="0"/>
              <a:t>‹#›</a:t>
            </a:fld>
            <a:endParaRPr lang="en-IN"/>
          </a:p>
        </p:txBody>
      </p:sp>
    </p:spTree>
    <p:extLst>
      <p:ext uri="{BB962C8B-B14F-4D97-AF65-F5344CB8AC3E}">
        <p14:creationId xmlns:p14="http://schemas.microsoft.com/office/powerpoint/2010/main" val="1244524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D23492-6F4D-4E82-8BB1-B387D6CB9369}" type="datetimeFigureOut">
              <a:rPr lang="en-IN" smtClean="0"/>
              <a:t>12-12-2021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6247147-DF4C-4938-BF71-4ED7A3C200E3}" type="slidenum">
              <a:rPr lang="en-IN" smtClean="0"/>
              <a:t>‹#›</a:t>
            </a:fld>
            <a:endParaRPr lang="en-IN"/>
          </a:p>
        </p:txBody>
      </p:sp>
    </p:spTree>
    <p:extLst>
      <p:ext uri="{BB962C8B-B14F-4D97-AF65-F5344CB8AC3E}">
        <p14:creationId xmlns:p14="http://schemas.microsoft.com/office/powerpoint/2010/main" val="1423009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D23492-6F4D-4E82-8BB1-B387D6CB9369}" type="datetimeFigureOut">
              <a:rPr lang="en-IN" smtClean="0"/>
              <a:t>12-12-2021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6247147-DF4C-4938-BF71-4ED7A3C200E3}" type="slidenum">
              <a:rPr lang="en-IN" smtClean="0"/>
              <a:t>‹#›</a:t>
            </a:fld>
            <a:endParaRPr lang="en-IN"/>
          </a:p>
        </p:txBody>
      </p:sp>
    </p:spTree>
    <p:extLst>
      <p:ext uri="{BB962C8B-B14F-4D97-AF65-F5344CB8AC3E}">
        <p14:creationId xmlns:p14="http://schemas.microsoft.com/office/powerpoint/2010/main" val="1573138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609510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431964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D23492-6F4D-4E82-8BB1-B387D6CB9369}" type="datetimeFigureOut">
              <a:rPr lang="en-IN" smtClean="0"/>
              <a:t>12-12-2021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6247147-DF4C-4938-BF71-4ED7A3C200E3}" type="slidenum">
              <a:rPr lang="en-IN" smtClean="0"/>
              <a:t>‹#›</a:t>
            </a:fld>
            <a:endParaRPr lang="en-IN"/>
          </a:p>
        </p:txBody>
      </p:sp>
    </p:spTree>
    <p:extLst>
      <p:ext uri="{BB962C8B-B14F-4D97-AF65-F5344CB8AC3E}">
        <p14:creationId xmlns:p14="http://schemas.microsoft.com/office/powerpoint/2010/main" val="346434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7D23492-6F4D-4E82-8BB1-B387D6CB9369}" type="datetimeFigureOut">
              <a:rPr lang="en-IN" smtClean="0"/>
              <a:t>12-12-2021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6247147-DF4C-4938-BF71-4ED7A3C200E3}" type="slidenum">
              <a:rPr lang="en-IN" smtClean="0"/>
              <a:t>‹#›</a:t>
            </a:fld>
            <a:endParaRPr lang="en-IN"/>
          </a:p>
        </p:txBody>
      </p:sp>
    </p:spTree>
    <p:extLst>
      <p:ext uri="{BB962C8B-B14F-4D97-AF65-F5344CB8AC3E}">
        <p14:creationId xmlns:p14="http://schemas.microsoft.com/office/powerpoint/2010/main" val="1499205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7D23492-6F4D-4E82-8BB1-B387D6CB9369}" type="datetimeFigureOut">
              <a:rPr lang="en-IN" smtClean="0"/>
              <a:t>12-12-2021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6247147-DF4C-4938-BF71-4ED7A3C200E3}" type="slidenum">
              <a:rPr lang="en-IN" smtClean="0"/>
              <a:t>‹#›</a:t>
            </a:fld>
            <a:endParaRPr lang="en-IN"/>
          </a:p>
        </p:txBody>
      </p:sp>
    </p:spTree>
    <p:extLst>
      <p:ext uri="{BB962C8B-B14F-4D97-AF65-F5344CB8AC3E}">
        <p14:creationId xmlns:p14="http://schemas.microsoft.com/office/powerpoint/2010/main" val="3806738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7D23492-6F4D-4E82-8BB1-B387D6CB9369}" type="datetimeFigureOut">
              <a:rPr lang="en-IN" smtClean="0"/>
              <a:t>12-12-2021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6247147-DF4C-4938-BF71-4ED7A3C200E3}" type="slidenum">
              <a:rPr lang="en-IN" smtClean="0"/>
              <a:t>‹#›</a:t>
            </a:fld>
            <a:endParaRPr lang="en-IN"/>
          </a:p>
        </p:txBody>
      </p:sp>
    </p:spTree>
    <p:extLst>
      <p:ext uri="{BB962C8B-B14F-4D97-AF65-F5344CB8AC3E}">
        <p14:creationId xmlns:p14="http://schemas.microsoft.com/office/powerpoint/2010/main" val="2629857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F7D23492-6F4D-4E82-8BB1-B387D6CB9369}" type="datetimeFigureOut">
              <a:rPr lang="en-IN" smtClean="0"/>
              <a:t>12-12-2021</a:t>
            </a:fld>
            <a:endParaRPr lang="en-IN"/>
          </a:p>
        </p:txBody>
      </p:sp>
      <p:sp>
        <p:nvSpPr>
          <p:cNvPr id="5" name="Footer Placeholder 3"/>
          <p:cNvSpPr>
            <a:spLocks noGrp="1"/>
          </p:cNvSpPr>
          <p:nvPr>
            <p:ph type="ftr" sz="quarter" idx="11"/>
          </p:nvPr>
        </p:nvSpPr>
        <p:spPr/>
        <p:txBody>
          <a:bodyPr/>
          <a:lstStyle/>
          <a:p>
            <a:endParaRPr lang="en-IN"/>
          </a:p>
        </p:txBody>
      </p:sp>
      <p:sp>
        <p:nvSpPr>
          <p:cNvPr id="6" name="Slide Number Placeholder 4"/>
          <p:cNvSpPr>
            <a:spLocks noGrp="1"/>
          </p:cNvSpPr>
          <p:nvPr>
            <p:ph type="sldNum" sz="quarter" idx="12"/>
          </p:nvPr>
        </p:nvSpPr>
        <p:spPr/>
        <p:txBody>
          <a:bodyPr/>
          <a:lstStyle/>
          <a:p>
            <a:fld id="{F6247147-DF4C-4938-BF71-4ED7A3C200E3}" type="slidenum">
              <a:rPr lang="en-IN" smtClean="0"/>
              <a:t>‹#›</a:t>
            </a:fld>
            <a:endParaRPr lang="en-IN"/>
          </a:p>
        </p:txBody>
      </p:sp>
    </p:spTree>
    <p:extLst>
      <p:ext uri="{BB962C8B-B14F-4D97-AF65-F5344CB8AC3E}">
        <p14:creationId xmlns:p14="http://schemas.microsoft.com/office/powerpoint/2010/main" val="1154197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7D23492-6F4D-4E82-8BB1-B387D6CB9369}" type="datetimeFigureOut">
              <a:rPr lang="en-IN" smtClean="0"/>
              <a:t>12-12-2021</a:t>
            </a:fld>
            <a:endParaRPr lang="en-IN"/>
          </a:p>
        </p:txBody>
      </p:sp>
      <p:sp>
        <p:nvSpPr>
          <p:cNvPr id="5" name="Footer Placeholder 2"/>
          <p:cNvSpPr>
            <a:spLocks noGrp="1"/>
          </p:cNvSpPr>
          <p:nvPr>
            <p:ph type="ftr" sz="quarter" idx="11"/>
          </p:nvPr>
        </p:nvSpPr>
        <p:spPr/>
        <p:txBody>
          <a:bodyPr/>
          <a:lstStyle/>
          <a:p>
            <a:endParaRPr lang="en-IN"/>
          </a:p>
        </p:txBody>
      </p:sp>
      <p:sp>
        <p:nvSpPr>
          <p:cNvPr id="6" name="Slide Number Placeholder 3"/>
          <p:cNvSpPr>
            <a:spLocks noGrp="1"/>
          </p:cNvSpPr>
          <p:nvPr>
            <p:ph type="sldNum" sz="quarter" idx="12"/>
          </p:nvPr>
        </p:nvSpPr>
        <p:spPr/>
        <p:txBody>
          <a:bodyPr/>
          <a:lstStyle/>
          <a:p>
            <a:fld id="{F6247147-DF4C-4938-BF71-4ED7A3C200E3}" type="slidenum">
              <a:rPr lang="en-IN" smtClean="0"/>
              <a:t>‹#›</a:t>
            </a:fld>
            <a:endParaRPr lang="en-IN"/>
          </a:p>
        </p:txBody>
      </p:sp>
    </p:spTree>
    <p:extLst>
      <p:ext uri="{BB962C8B-B14F-4D97-AF65-F5344CB8AC3E}">
        <p14:creationId xmlns:p14="http://schemas.microsoft.com/office/powerpoint/2010/main" val="2794146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2" y="3129281"/>
            <a:ext cx="2551461"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F7D23492-6F4D-4E82-8BB1-B387D6CB9369}" type="datetimeFigureOut">
              <a:rPr lang="en-IN" smtClean="0"/>
              <a:t>12-12-2021</a:t>
            </a:fld>
            <a:endParaRPr lang="en-IN"/>
          </a:p>
        </p:txBody>
      </p:sp>
      <p:sp>
        <p:nvSpPr>
          <p:cNvPr id="5" name="Footer Placeholder 5"/>
          <p:cNvSpPr>
            <a:spLocks noGrp="1"/>
          </p:cNvSpPr>
          <p:nvPr>
            <p:ph type="ftr" sz="quarter" idx="11"/>
          </p:nvPr>
        </p:nvSpPr>
        <p:spPr/>
        <p:txBody>
          <a:bodyPr/>
          <a:lstStyle/>
          <a:p>
            <a:endParaRPr lang="en-IN"/>
          </a:p>
        </p:txBody>
      </p:sp>
      <p:sp>
        <p:nvSpPr>
          <p:cNvPr id="6" name="Slide Number Placeholder 6"/>
          <p:cNvSpPr>
            <a:spLocks noGrp="1"/>
          </p:cNvSpPr>
          <p:nvPr>
            <p:ph type="sldNum" sz="quarter" idx="12"/>
          </p:nvPr>
        </p:nvSpPr>
        <p:spPr/>
        <p:txBody>
          <a:bodyPr/>
          <a:lstStyle/>
          <a:p>
            <a:fld id="{F6247147-DF4C-4938-BF71-4ED7A3C200E3}" type="slidenum">
              <a:rPr lang="en-IN" smtClean="0"/>
              <a:t>‹#›</a:t>
            </a:fld>
            <a:endParaRPr lang="en-IN"/>
          </a:p>
        </p:txBody>
      </p:sp>
    </p:spTree>
    <p:extLst>
      <p:ext uri="{BB962C8B-B14F-4D97-AF65-F5344CB8AC3E}">
        <p14:creationId xmlns:p14="http://schemas.microsoft.com/office/powerpoint/2010/main" val="2136645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7D23492-6F4D-4E82-8BB1-B387D6CB9369}" type="datetimeFigureOut">
              <a:rPr lang="en-IN" smtClean="0"/>
              <a:t>12-12-2021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6247147-DF4C-4938-BF71-4ED7A3C200E3}" type="slidenum">
              <a:rPr lang="en-IN" smtClean="0"/>
              <a:t>‹#›</a:t>
            </a:fld>
            <a:endParaRPr lang="en-IN"/>
          </a:p>
        </p:txBody>
      </p:sp>
    </p:spTree>
    <p:extLst>
      <p:ext uri="{BB962C8B-B14F-4D97-AF65-F5344CB8AC3E}">
        <p14:creationId xmlns:p14="http://schemas.microsoft.com/office/powerpoint/2010/main" val="2345808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7D23492-6F4D-4E82-8BB1-B387D6CB9369}" type="datetimeFigureOut">
              <a:rPr lang="en-IN" smtClean="0"/>
              <a:t>12-12-2021</a:t>
            </a:fld>
            <a:endParaRPr lang="en-IN"/>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IN"/>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F6247147-DF4C-4938-BF71-4ED7A3C200E3}" type="slidenum">
              <a:rPr lang="en-IN" smtClean="0"/>
              <a:t>‹#›</a:t>
            </a:fld>
            <a:endParaRPr lang="en-IN"/>
          </a:p>
        </p:txBody>
      </p:sp>
    </p:spTree>
    <p:extLst>
      <p:ext uri="{BB962C8B-B14F-4D97-AF65-F5344CB8AC3E}">
        <p14:creationId xmlns:p14="http://schemas.microsoft.com/office/powerpoint/2010/main" val="3306949859"/>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80728"/>
            <a:ext cx="6620968" cy="3329581"/>
          </a:xfrm>
        </p:spPr>
        <p:txBody>
          <a:bodyPr/>
          <a:lstStyle/>
          <a:p>
            <a:r>
              <a:rPr lang="en-IN" dirty="0" smtClean="0"/>
              <a:t>Accessory Pathwa</a:t>
            </a:r>
            <a:r>
              <a:rPr lang="en-IN" dirty="0"/>
              <a:t>y</a:t>
            </a:r>
          </a:p>
        </p:txBody>
      </p:sp>
      <p:sp>
        <p:nvSpPr>
          <p:cNvPr id="3" name="Subtitle 2"/>
          <p:cNvSpPr>
            <a:spLocks noGrp="1"/>
          </p:cNvSpPr>
          <p:nvPr>
            <p:ph type="subTitle" idx="1"/>
          </p:nvPr>
        </p:nvSpPr>
        <p:spPr>
          <a:xfrm>
            <a:off x="4138068" y="4941168"/>
            <a:ext cx="4497646" cy="1027884"/>
          </a:xfrm>
        </p:spPr>
        <p:txBody>
          <a:bodyPr>
            <a:normAutofit fontScale="85000" lnSpcReduction="20000"/>
          </a:bodyPr>
          <a:lstStyle/>
          <a:p>
            <a:r>
              <a:rPr lang="en-US" dirty="0" err="1" smtClean="0"/>
              <a:t>Dr</a:t>
            </a:r>
            <a:r>
              <a:rPr lang="en-US" dirty="0" smtClean="0"/>
              <a:t> </a:t>
            </a:r>
            <a:r>
              <a:rPr lang="en-US" dirty="0" err="1" smtClean="0"/>
              <a:t>amol</a:t>
            </a:r>
            <a:r>
              <a:rPr lang="en-US" dirty="0" smtClean="0"/>
              <a:t> </a:t>
            </a:r>
            <a:r>
              <a:rPr lang="en-US" dirty="0" err="1" smtClean="0"/>
              <a:t>patil</a:t>
            </a:r>
            <a:endParaRPr lang="en-US" dirty="0" smtClean="0"/>
          </a:p>
          <a:p>
            <a:r>
              <a:rPr lang="en-US" dirty="0" err="1" smtClean="0"/>
              <a:t>Sr</a:t>
            </a:r>
            <a:r>
              <a:rPr lang="en-US" dirty="0" smtClean="0"/>
              <a:t>, cardiology</a:t>
            </a:r>
          </a:p>
          <a:p>
            <a:r>
              <a:rPr lang="en-US" dirty="0" err="1" smtClean="0"/>
              <a:t>Gmc</a:t>
            </a:r>
            <a:r>
              <a:rPr lang="en-US" dirty="0" smtClean="0"/>
              <a:t>, </a:t>
            </a:r>
            <a:r>
              <a:rPr lang="en-US" dirty="0" err="1" smtClean="0"/>
              <a:t>kozhikode</a:t>
            </a:r>
            <a:endParaRPr lang="en-IN"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AV BTs are aberrant muscle bundles that connect the atria to the ventricles outside of the normal AV conduction system. AV BTs are found most often in the parietal AV junctional areas, including the </a:t>
            </a:r>
            <a:r>
              <a:rPr lang="en-US" dirty="0" err="1"/>
              <a:t>paraseptal</a:t>
            </a:r>
            <a:r>
              <a:rPr lang="en-US" dirty="0"/>
              <a:t> areas</a:t>
            </a:r>
            <a:r>
              <a:rPr lang="en-US" dirty="0" smtClean="0"/>
              <a:t>.</a:t>
            </a:r>
          </a:p>
          <a:p>
            <a:r>
              <a:rPr lang="en-US" dirty="0" smtClean="0"/>
              <a:t>left </a:t>
            </a:r>
            <a:r>
              <a:rPr lang="en-US" dirty="0"/>
              <a:t>free-wall </a:t>
            </a:r>
            <a:r>
              <a:rPr lang="en-US" dirty="0" smtClean="0"/>
              <a:t>space (</a:t>
            </a:r>
            <a:r>
              <a:rPr lang="en-US" dirty="0"/>
              <a:t>46% to 60% </a:t>
            </a:r>
            <a:r>
              <a:rPr lang="en-US" dirty="0" smtClean="0"/>
              <a:t>); </a:t>
            </a:r>
          </a:p>
          <a:p>
            <a:r>
              <a:rPr lang="en-US" dirty="0" err="1" smtClean="0"/>
              <a:t>posteroseptal</a:t>
            </a:r>
            <a:r>
              <a:rPr lang="en-US" dirty="0" smtClean="0"/>
              <a:t> space (</a:t>
            </a:r>
            <a:r>
              <a:rPr lang="en-US" dirty="0"/>
              <a:t>25% </a:t>
            </a:r>
            <a:r>
              <a:rPr lang="en-US" dirty="0" smtClean="0"/>
              <a:t>); </a:t>
            </a:r>
          </a:p>
          <a:p>
            <a:r>
              <a:rPr lang="en-US" dirty="0" smtClean="0"/>
              <a:t>right </a:t>
            </a:r>
            <a:r>
              <a:rPr lang="en-US" dirty="0"/>
              <a:t>free-wall </a:t>
            </a:r>
            <a:r>
              <a:rPr lang="en-US" dirty="0" smtClean="0"/>
              <a:t>space (</a:t>
            </a:r>
            <a:r>
              <a:rPr lang="en-US" dirty="0"/>
              <a:t>13% to 21</a:t>
            </a:r>
            <a:r>
              <a:rPr lang="en-US" dirty="0" smtClean="0"/>
              <a:t>%); </a:t>
            </a:r>
          </a:p>
          <a:p>
            <a:r>
              <a:rPr lang="en-US" dirty="0" smtClean="0"/>
              <a:t>right </a:t>
            </a:r>
            <a:r>
              <a:rPr lang="en-US" dirty="0" err="1"/>
              <a:t>superoparaseptal</a:t>
            </a:r>
            <a:r>
              <a:rPr lang="en-US" dirty="0"/>
              <a:t> (formerly called </a:t>
            </a:r>
            <a:r>
              <a:rPr lang="en-US" dirty="0" err="1"/>
              <a:t>anteroseptal</a:t>
            </a:r>
            <a:r>
              <a:rPr lang="en-US" dirty="0"/>
              <a:t>) </a:t>
            </a:r>
            <a:r>
              <a:rPr lang="en-US" dirty="0" smtClean="0"/>
              <a:t>space (</a:t>
            </a:r>
            <a:r>
              <a:rPr lang="en-US" dirty="0"/>
              <a:t>7% </a:t>
            </a:r>
            <a:r>
              <a:rPr lang="en-US" dirty="0" smtClean="0"/>
              <a:t>); and</a:t>
            </a:r>
          </a:p>
          <a:p>
            <a:r>
              <a:rPr lang="en-US" dirty="0" err="1" smtClean="0"/>
              <a:t>Midseptum</a:t>
            </a:r>
            <a:r>
              <a:rPr lang="en-US" dirty="0" smtClean="0"/>
              <a:t> (&lt;5%)</a:t>
            </a:r>
            <a:endParaRPr lang="en-US" dirty="0"/>
          </a:p>
        </p:txBody>
      </p:sp>
    </p:spTree>
    <p:extLst>
      <p:ext uri="{BB962C8B-B14F-4D97-AF65-F5344CB8AC3E}">
        <p14:creationId xmlns:p14="http://schemas.microsoft.com/office/powerpoint/2010/main" val="19718867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5"/>
          <p:cNvSpPr txBox="1">
            <a:spLocks noGrp="1"/>
          </p:cNvSpPr>
          <p:nvPr>
            <p:ph type="title"/>
          </p:nvPr>
        </p:nvSpPr>
        <p:spPr>
          <a:xfrm>
            <a:off x="467544" y="476672"/>
            <a:ext cx="8520600" cy="572700"/>
          </a:xfrm>
          <a:prstGeom prst="rect">
            <a:avLst/>
          </a:prstGeom>
        </p:spPr>
        <p:txBody>
          <a:bodyPr spcFirstLastPara="1" vert="horz" wrap="square" lIns="91425" tIns="91425" rIns="91425" bIns="91425" rtlCol="0" anchor="t" anchorCtr="0">
            <a:noAutofit/>
          </a:bodyPr>
          <a:lstStyle/>
          <a:p>
            <a:pPr>
              <a:lnSpc>
                <a:spcPct val="115000"/>
              </a:lnSpc>
              <a:spcAft>
                <a:spcPts val="1200"/>
              </a:spcAft>
            </a:pPr>
            <a:r>
              <a:rPr lang="en" sz="3600" dirty="0">
                <a:solidFill>
                  <a:schemeClr val="lt2"/>
                </a:solidFill>
              </a:rPr>
              <a:t>Acute Management</a:t>
            </a:r>
            <a:endParaRPr sz="6600" dirty="0"/>
          </a:p>
        </p:txBody>
      </p:sp>
      <p:sp>
        <p:nvSpPr>
          <p:cNvPr id="310" name="Google Shape;310;p55"/>
          <p:cNvSpPr txBox="1">
            <a:spLocks noGrp="1"/>
          </p:cNvSpPr>
          <p:nvPr>
            <p:ph type="body" idx="1"/>
          </p:nvPr>
        </p:nvSpPr>
        <p:spPr>
          <a:xfrm>
            <a:off x="827584" y="1484784"/>
            <a:ext cx="7848872" cy="4896544"/>
          </a:xfrm>
          <a:prstGeom prst="rect">
            <a:avLst/>
          </a:prstGeom>
        </p:spPr>
        <p:txBody>
          <a:bodyPr spcFirstLastPara="1" vert="horz" wrap="square" lIns="91425" tIns="91425" rIns="91425" bIns="91425" rtlCol="0" anchor="t" anchorCtr="0">
            <a:normAutofit fontScale="92500" lnSpcReduction="20000"/>
          </a:bodyPr>
          <a:lstStyle/>
          <a:p>
            <a:pPr marL="342900">
              <a:buFont typeface="Wingdings" panose="05000000000000000000" pitchFamily="2" charset="2"/>
              <a:buChar char="Ø"/>
            </a:pPr>
            <a:r>
              <a:rPr lang="en" dirty="0">
                <a:solidFill>
                  <a:schemeClr val="accent1">
                    <a:lumMod val="60000"/>
                    <a:lumOff val="40000"/>
                  </a:schemeClr>
                </a:solidFill>
              </a:rPr>
              <a:t>Symptomatic</a:t>
            </a:r>
            <a:r>
              <a:rPr lang="en" dirty="0"/>
              <a:t> Patients With </a:t>
            </a:r>
            <a:r>
              <a:rPr lang="en" dirty="0">
                <a:solidFill>
                  <a:schemeClr val="accent1">
                    <a:lumMod val="60000"/>
                    <a:lumOff val="40000"/>
                  </a:schemeClr>
                </a:solidFill>
              </a:rPr>
              <a:t>Concealed Bypass Tracts </a:t>
            </a:r>
            <a:endParaRPr dirty="0">
              <a:solidFill>
                <a:schemeClr val="accent1">
                  <a:lumMod val="60000"/>
                  <a:lumOff val="40000"/>
                </a:schemeClr>
              </a:solidFill>
            </a:endParaRPr>
          </a:p>
          <a:p>
            <a:pPr marL="342900">
              <a:spcBef>
                <a:spcPts val="1200"/>
              </a:spcBef>
              <a:buFont typeface="Wingdings" panose="05000000000000000000" pitchFamily="2" charset="2"/>
              <a:buChar char="Ø"/>
            </a:pPr>
            <a:r>
              <a:rPr lang="en" dirty="0"/>
              <a:t>Patients with orthodromic AVRT utilizing a concealed BT are treated in a similar fashion as those with paroxysmal SVT. </a:t>
            </a:r>
            <a:endParaRPr dirty="0"/>
          </a:p>
          <a:p>
            <a:pPr marL="342900">
              <a:spcBef>
                <a:spcPts val="1200"/>
              </a:spcBef>
              <a:buFont typeface="Wingdings" panose="05000000000000000000" pitchFamily="2" charset="2"/>
              <a:buChar char="Ø"/>
            </a:pPr>
            <a:r>
              <a:rPr lang="en" dirty="0"/>
              <a:t>Vagal maneuvers (including Valsalva and carotid sinus massage) are the first-line intervention for acute conversion of the tachycardia; (the overall success rate is approximately 28%). </a:t>
            </a:r>
            <a:endParaRPr dirty="0"/>
          </a:p>
          <a:p>
            <a:pPr marL="342900">
              <a:spcBef>
                <a:spcPts val="1200"/>
              </a:spcBef>
              <a:buFont typeface="Wingdings" panose="05000000000000000000" pitchFamily="2" charset="2"/>
              <a:buChar char="Ø"/>
            </a:pPr>
            <a:r>
              <a:rPr lang="en" dirty="0"/>
              <a:t>If SVT persists, adenosine is recommended, and it offers a success rate of 90% to 95%. </a:t>
            </a:r>
            <a:endParaRPr dirty="0"/>
          </a:p>
          <a:p>
            <a:pPr marL="342900">
              <a:spcBef>
                <a:spcPts val="1200"/>
              </a:spcBef>
              <a:buFont typeface="Wingdings" panose="05000000000000000000" pitchFamily="2" charset="2"/>
              <a:buChar char="Ø"/>
            </a:pPr>
            <a:r>
              <a:rPr lang="en" dirty="0"/>
              <a:t>For refractory tachycardia, IV diltiazem, verapamil, or beta-blockers can terminate orthodromic AVRT in the majority of patients. </a:t>
            </a:r>
            <a:endParaRPr dirty="0"/>
          </a:p>
          <a:p>
            <a:pPr marL="342900">
              <a:spcBef>
                <a:spcPts val="1200"/>
              </a:spcBef>
              <a:spcAft>
                <a:spcPts val="1200"/>
              </a:spcAft>
              <a:buFont typeface="Wingdings" panose="05000000000000000000" pitchFamily="2" charset="2"/>
              <a:buChar char="Ø"/>
            </a:pPr>
            <a:r>
              <a:rPr lang="en" dirty="0"/>
              <a:t>Synchronized cardioversion is recommended for hemodynamically unstable patients and for those refractory or intolerant to drug therapy</a:t>
            </a:r>
            <a:endParaRPr dirty="0"/>
          </a:p>
        </p:txBody>
      </p:sp>
    </p:spTree>
    <p:extLst>
      <p:ext uri="{BB962C8B-B14F-4D97-AF65-F5344CB8AC3E}">
        <p14:creationId xmlns:p14="http://schemas.microsoft.com/office/powerpoint/2010/main" val="11883885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7"/>
          <p:cNvSpPr txBox="1">
            <a:spLocks noGrp="1"/>
          </p:cNvSpPr>
          <p:nvPr>
            <p:ph type="title"/>
          </p:nvPr>
        </p:nvSpPr>
        <p:spPr>
          <a:xfrm>
            <a:off x="329359" y="548680"/>
            <a:ext cx="7338985" cy="1080120"/>
          </a:xfrm>
          <a:prstGeom prst="rect">
            <a:avLst/>
          </a:prstGeom>
        </p:spPr>
        <p:txBody>
          <a:bodyPr spcFirstLastPara="1" vert="horz" wrap="square" lIns="91425" tIns="91425" rIns="91425" bIns="91425" rtlCol="0" anchor="t" anchorCtr="0">
            <a:noAutofit/>
          </a:bodyPr>
          <a:lstStyle/>
          <a:p>
            <a:r>
              <a:rPr lang="en" sz="2400" dirty="0">
                <a:solidFill>
                  <a:schemeClr val="accent1">
                    <a:lumMod val="60000"/>
                    <a:lumOff val="40000"/>
                  </a:schemeClr>
                </a:solidFill>
              </a:rPr>
              <a:t>Symptomatic</a:t>
            </a:r>
            <a:r>
              <a:rPr lang="en" sz="2400" dirty="0"/>
              <a:t> Patients With </a:t>
            </a:r>
            <a:r>
              <a:rPr lang="en" sz="2400" dirty="0">
                <a:solidFill>
                  <a:schemeClr val="accent1">
                    <a:lumMod val="60000"/>
                    <a:lumOff val="40000"/>
                  </a:schemeClr>
                </a:solidFill>
              </a:rPr>
              <a:t>Manifest Bypass Tracts</a:t>
            </a:r>
            <a:endParaRPr sz="2400" dirty="0">
              <a:solidFill>
                <a:schemeClr val="accent1">
                  <a:lumMod val="60000"/>
                  <a:lumOff val="40000"/>
                </a:schemeClr>
              </a:solidFill>
            </a:endParaRPr>
          </a:p>
        </p:txBody>
      </p:sp>
      <p:sp>
        <p:nvSpPr>
          <p:cNvPr id="323" name="Google Shape;323;p57"/>
          <p:cNvSpPr txBox="1">
            <a:spLocks noGrp="1"/>
          </p:cNvSpPr>
          <p:nvPr>
            <p:ph type="body" idx="1"/>
          </p:nvPr>
        </p:nvSpPr>
        <p:spPr>
          <a:xfrm>
            <a:off x="755576" y="1653030"/>
            <a:ext cx="7776864" cy="4728298"/>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smtClean="0"/>
              <a:t>In </a:t>
            </a:r>
            <a:r>
              <a:rPr lang="en" dirty="0"/>
              <a:t>patients with manifest preexcitation during NSR presenting with AVRT (orthodromic or antidromic), </a:t>
            </a:r>
            <a:endParaRPr dirty="0"/>
          </a:p>
          <a:p>
            <a:pPr marL="342900">
              <a:spcBef>
                <a:spcPts val="1200"/>
              </a:spcBef>
              <a:buFont typeface="Wingdings" panose="05000000000000000000" pitchFamily="2" charset="2"/>
              <a:buChar char="Ø"/>
            </a:pPr>
            <a:r>
              <a:rPr lang="en" dirty="0">
                <a:solidFill>
                  <a:schemeClr val="accent1">
                    <a:lumMod val="60000"/>
                    <a:lumOff val="40000"/>
                  </a:schemeClr>
                </a:solidFill>
              </a:rPr>
              <a:t>vagal maneuvers </a:t>
            </a:r>
            <a:r>
              <a:rPr lang="en" dirty="0"/>
              <a:t>are the first-line intervention for tachycardia termination (see Fig. 18.7). </a:t>
            </a:r>
            <a:endParaRPr dirty="0"/>
          </a:p>
          <a:p>
            <a:pPr marL="342900">
              <a:spcBef>
                <a:spcPts val="1200"/>
              </a:spcBef>
              <a:buFont typeface="Wingdings" panose="05000000000000000000" pitchFamily="2" charset="2"/>
              <a:buChar char="Ø"/>
            </a:pPr>
            <a:r>
              <a:rPr lang="en" dirty="0"/>
              <a:t>For persistent SVT, adenosine is recommended. </a:t>
            </a:r>
          </a:p>
          <a:p>
            <a:pPr marL="342900">
              <a:spcBef>
                <a:spcPts val="1200"/>
              </a:spcBef>
              <a:buFont typeface="Wingdings" panose="05000000000000000000" pitchFamily="2" charset="2"/>
              <a:buChar char="Ø"/>
            </a:pPr>
            <a:r>
              <a:rPr lang="en" dirty="0" smtClean="0">
                <a:solidFill>
                  <a:schemeClr val="accent1">
                    <a:lumMod val="60000"/>
                    <a:lumOff val="40000"/>
                  </a:schemeClr>
                </a:solidFill>
              </a:rPr>
              <a:t>adenosine</a:t>
            </a:r>
            <a:r>
              <a:rPr lang="en" dirty="0" smtClean="0"/>
              <a:t> </a:t>
            </a:r>
            <a:r>
              <a:rPr lang="en" dirty="0"/>
              <a:t>should be used </a:t>
            </a:r>
            <a:r>
              <a:rPr lang="en" dirty="0">
                <a:solidFill>
                  <a:schemeClr val="accent1">
                    <a:lumMod val="60000"/>
                    <a:lumOff val="40000"/>
                  </a:schemeClr>
                </a:solidFill>
              </a:rPr>
              <a:t>with caution </a:t>
            </a:r>
            <a:r>
              <a:rPr lang="en" dirty="0"/>
              <a:t>because it can induce AF with a rapid ventricular rate in the presence of an anterogradely conducting BT. </a:t>
            </a:r>
            <a:endParaRPr dirty="0"/>
          </a:p>
          <a:p>
            <a:pPr marL="342900">
              <a:spcBef>
                <a:spcPts val="1200"/>
              </a:spcBef>
              <a:buFont typeface="Wingdings" panose="05000000000000000000" pitchFamily="2" charset="2"/>
              <a:buChar char="Ø"/>
            </a:pPr>
            <a:r>
              <a:rPr lang="en" dirty="0"/>
              <a:t>This is unusual and should not be viewed as a contraindication to adenosine use, but one </a:t>
            </a:r>
            <a:r>
              <a:rPr lang="en" dirty="0">
                <a:solidFill>
                  <a:schemeClr val="accent1">
                    <a:lumMod val="60000"/>
                    <a:lumOff val="40000"/>
                  </a:schemeClr>
                </a:solidFill>
              </a:rPr>
              <a:t>should be prepared for emergency cardioversion</a:t>
            </a:r>
            <a:r>
              <a:rPr lang="en" dirty="0"/>
              <a:t> before administering adenosine to SVT patients.</a:t>
            </a:r>
            <a:endParaRPr dirty="0"/>
          </a:p>
          <a:p>
            <a:pPr marL="0" indent="0">
              <a:spcBef>
                <a:spcPts val="1200"/>
              </a:spcBef>
              <a:spcAft>
                <a:spcPts val="1200"/>
              </a:spcAft>
              <a:buNone/>
            </a:pPr>
            <a:endParaRPr dirty="0"/>
          </a:p>
        </p:txBody>
      </p:sp>
    </p:spTree>
    <p:extLst>
      <p:ext uri="{BB962C8B-B14F-4D97-AF65-F5344CB8AC3E}">
        <p14:creationId xmlns:p14="http://schemas.microsoft.com/office/powerpoint/2010/main" val="4777546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8"/>
          <p:cNvSpPr txBox="1">
            <a:spLocks noGrp="1"/>
          </p:cNvSpPr>
          <p:nvPr>
            <p:ph type="title"/>
          </p:nvPr>
        </p:nvSpPr>
        <p:spPr>
          <a:xfrm>
            <a:off x="334473" y="548680"/>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329" name="Google Shape;329;p58"/>
          <p:cNvSpPr txBox="1">
            <a:spLocks noGrp="1"/>
          </p:cNvSpPr>
          <p:nvPr>
            <p:ph type="body" idx="1"/>
          </p:nvPr>
        </p:nvSpPr>
        <p:spPr>
          <a:xfrm>
            <a:off x="623400" y="1484784"/>
            <a:ext cx="8053056" cy="5184576"/>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a:t>For refractory AVRT, IV </a:t>
            </a:r>
            <a:r>
              <a:rPr lang="en" dirty="0">
                <a:solidFill>
                  <a:schemeClr val="accent1">
                    <a:lumMod val="60000"/>
                    <a:lumOff val="40000"/>
                  </a:schemeClr>
                </a:solidFill>
              </a:rPr>
              <a:t>diltiazem, verapamil, or beta-blockers </a:t>
            </a:r>
            <a:r>
              <a:rPr lang="en" dirty="0"/>
              <a:t>can be considered to block conduction in the AVN, which represents either the retrograde or anterograde limb in the AVRT circuit. </a:t>
            </a:r>
            <a:endParaRPr dirty="0"/>
          </a:p>
          <a:p>
            <a:pPr marL="342900">
              <a:spcBef>
                <a:spcPts val="1200"/>
              </a:spcBef>
              <a:buFont typeface="Wingdings" panose="05000000000000000000" pitchFamily="2" charset="2"/>
              <a:buChar char="Ø"/>
            </a:pPr>
            <a:r>
              <a:rPr lang="en" dirty="0"/>
              <a:t>Drug </a:t>
            </a:r>
            <a:r>
              <a:rPr lang="en" dirty="0">
                <a:solidFill>
                  <a:schemeClr val="accent1">
                    <a:lumMod val="60000"/>
                    <a:lumOff val="40000"/>
                  </a:schemeClr>
                </a:solidFill>
              </a:rPr>
              <a:t>treatment directed at the BT (ibutilide, procainamide, flecainide</a:t>
            </a:r>
            <a:r>
              <a:rPr lang="en" dirty="0"/>
              <a:t>) may also be considered. </a:t>
            </a:r>
          </a:p>
          <a:p>
            <a:pPr marL="342900">
              <a:spcBef>
                <a:spcPts val="1200"/>
              </a:spcBef>
              <a:buFont typeface="Wingdings" panose="05000000000000000000" pitchFamily="2" charset="2"/>
              <a:buChar char="Ø"/>
            </a:pPr>
            <a:r>
              <a:rPr lang="en" dirty="0" smtClean="0"/>
              <a:t>drug </a:t>
            </a:r>
            <a:r>
              <a:rPr lang="en" dirty="0"/>
              <a:t>therapy fails or hemodynamic instability is present, </a:t>
            </a:r>
            <a:r>
              <a:rPr lang="en" dirty="0">
                <a:solidFill>
                  <a:schemeClr val="accent1">
                    <a:lumMod val="60000"/>
                    <a:lumOff val="40000"/>
                  </a:schemeClr>
                </a:solidFill>
              </a:rPr>
              <a:t>electrical cardioversion </a:t>
            </a:r>
            <a:r>
              <a:rPr lang="en" dirty="0"/>
              <a:t>should be considered. </a:t>
            </a:r>
            <a:endParaRPr dirty="0"/>
          </a:p>
        </p:txBody>
      </p:sp>
    </p:spTree>
    <p:extLst>
      <p:ext uri="{BB962C8B-B14F-4D97-AF65-F5344CB8AC3E}">
        <p14:creationId xmlns:p14="http://schemas.microsoft.com/office/powerpoint/2010/main" val="138989831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6"/>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316" name="Google Shape;316;p56"/>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0" indent="0">
              <a:spcAft>
                <a:spcPts val="1200"/>
              </a:spcAft>
              <a:buNone/>
            </a:pPr>
            <a:endParaRPr/>
          </a:p>
        </p:txBody>
      </p:sp>
      <p:pic>
        <p:nvPicPr>
          <p:cNvPr id="317" name="Google Shape;317;p56"/>
          <p:cNvPicPr preferRelativeResize="0"/>
          <p:nvPr/>
        </p:nvPicPr>
        <p:blipFill>
          <a:blip r:embed="rId3">
            <a:alphaModFix/>
          </a:blip>
          <a:stretch>
            <a:fillRect/>
          </a:stretch>
        </p:blipFill>
        <p:spPr>
          <a:xfrm>
            <a:off x="1506732" y="531089"/>
            <a:ext cx="5992537" cy="5795823"/>
          </a:xfrm>
          <a:prstGeom prst="rect">
            <a:avLst/>
          </a:prstGeom>
          <a:noFill/>
          <a:ln>
            <a:noFill/>
          </a:ln>
        </p:spPr>
      </p:pic>
    </p:spTree>
    <p:extLst>
      <p:ext uri="{BB962C8B-B14F-4D97-AF65-F5344CB8AC3E}">
        <p14:creationId xmlns:p14="http://schemas.microsoft.com/office/powerpoint/2010/main" val="14862534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61"/>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a:bodyPr>
          <a:lstStyle/>
          <a:p>
            <a:pPr>
              <a:lnSpc>
                <a:spcPct val="115000"/>
              </a:lnSpc>
            </a:pPr>
            <a:r>
              <a:rPr lang="en" sz="1800">
                <a:solidFill>
                  <a:schemeClr val="lt2"/>
                </a:solidFill>
              </a:rPr>
              <a:t>Chronic Management</a:t>
            </a:r>
            <a:endParaRPr/>
          </a:p>
          <a:p>
            <a:pPr>
              <a:spcBef>
                <a:spcPts val="1200"/>
              </a:spcBef>
            </a:pPr>
            <a:endParaRPr/>
          </a:p>
        </p:txBody>
      </p:sp>
      <p:sp>
        <p:nvSpPr>
          <p:cNvPr id="347" name="Google Shape;347;p61"/>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0" indent="0">
              <a:spcAft>
                <a:spcPts val="1200"/>
              </a:spcAft>
              <a:buNone/>
            </a:pPr>
            <a:endParaRPr/>
          </a:p>
        </p:txBody>
      </p:sp>
      <p:pic>
        <p:nvPicPr>
          <p:cNvPr id="348" name="Google Shape;348;p61"/>
          <p:cNvPicPr preferRelativeResize="0"/>
          <p:nvPr/>
        </p:nvPicPr>
        <p:blipFill>
          <a:blip r:embed="rId3">
            <a:alphaModFix/>
          </a:blip>
          <a:stretch>
            <a:fillRect/>
          </a:stretch>
        </p:blipFill>
        <p:spPr>
          <a:xfrm>
            <a:off x="1088934" y="857250"/>
            <a:ext cx="6966135" cy="5143500"/>
          </a:xfrm>
          <a:prstGeom prst="rect">
            <a:avLst/>
          </a:prstGeom>
          <a:noFill/>
          <a:ln>
            <a:noFill/>
          </a:ln>
        </p:spPr>
      </p:pic>
    </p:spTree>
    <p:extLst>
      <p:ext uri="{BB962C8B-B14F-4D97-AF65-F5344CB8AC3E}">
        <p14:creationId xmlns:p14="http://schemas.microsoft.com/office/powerpoint/2010/main" val="336878356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9"/>
          <p:cNvSpPr txBox="1">
            <a:spLocks noGrp="1"/>
          </p:cNvSpPr>
          <p:nvPr>
            <p:ph type="title"/>
          </p:nvPr>
        </p:nvSpPr>
        <p:spPr>
          <a:xfrm>
            <a:off x="304029" y="404664"/>
            <a:ext cx="7508331" cy="1152128"/>
          </a:xfrm>
          <a:prstGeom prst="rect">
            <a:avLst/>
          </a:prstGeom>
        </p:spPr>
        <p:txBody>
          <a:bodyPr spcFirstLastPara="1" vert="horz" wrap="square" lIns="91425" tIns="91425" rIns="91425" bIns="91425" rtlCol="0" anchor="t" anchorCtr="0">
            <a:normAutofit fontScale="90000"/>
          </a:bodyPr>
          <a:lstStyle/>
          <a:p>
            <a:r>
              <a:rPr lang="en-IN" dirty="0" err="1"/>
              <a:t>Preexcited</a:t>
            </a:r>
            <a:r>
              <a:rPr lang="en-IN" dirty="0"/>
              <a:t> Atrial Fibrillation </a:t>
            </a:r>
            <a:br>
              <a:rPr lang="en-IN" dirty="0"/>
            </a:br>
            <a:endParaRPr dirty="0"/>
          </a:p>
        </p:txBody>
      </p:sp>
      <p:sp>
        <p:nvSpPr>
          <p:cNvPr id="335" name="Google Shape;335;p59"/>
          <p:cNvSpPr txBox="1">
            <a:spLocks noGrp="1"/>
          </p:cNvSpPr>
          <p:nvPr>
            <p:ph type="body" idx="1"/>
          </p:nvPr>
        </p:nvSpPr>
        <p:spPr>
          <a:xfrm>
            <a:off x="637789" y="1556792"/>
            <a:ext cx="8038667" cy="4608512"/>
          </a:xfrm>
          <a:prstGeom prst="rect">
            <a:avLst/>
          </a:prstGeom>
        </p:spPr>
        <p:txBody>
          <a:bodyPr spcFirstLastPara="1" vert="horz" wrap="square" lIns="91425" tIns="91425" rIns="91425" bIns="91425" rtlCol="0" anchor="t" anchorCtr="0">
            <a:normAutofit/>
          </a:bodyPr>
          <a:lstStyle/>
          <a:p>
            <a:pPr marL="342900">
              <a:spcBef>
                <a:spcPts val="1200"/>
              </a:spcBef>
              <a:buFont typeface="Wingdings" panose="05000000000000000000" pitchFamily="2" charset="2"/>
              <a:buChar char="Ø"/>
            </a:pPr>
            <a:r>
              <a:rPr lang="en" dirty="0" smtClean="0"/>
              <a:t>In </a:t>
            </a:r>
            <a:r>
              <a:rPr lang="en" dirty="0"/>
              <a:t>patients with AF or AFL, ventricular preexcitation, and rapid ventricular response,</a:t>
            </a:r>
            <a:endParaRPr dirty="0"/>
          </a:p>
          <a:p>
            <a:pPr marL="342900">
              <a:spcBef>
                <a:spcPts val="1200"/>
              </a:spcBef>
              <a:buFont typeface="Wingdings" panose="05000000000000000000" pitchFamily="2" charset="2"/>
              <a:buChar char="Ø"/>
            </a:pPr>
            <a:r>
              <a:rPr lang="en" dirty="0"/>
              <a:t>prompt </a:t>
            </a:r>
            <a:r>
              <a:rPr lang="en" dirty="0">
                <a:solidFill>
                  <a:schemeClr val="accent1">
                    <a:lumMod val="60000"/>
                    <a:lumOff val="40000"/>
                  </a:schemeClr>
                </a:solidFill>
              </a:rPr>
              <a:t>direct-current cardioversion </a:t>
            </a:r>
            <a:r>
              <a:rPr lang="en" dirty="0"/>
              <a:t>is recommended, especially when hemodynamic compromise is present. </a:t>
            </a:r>
            <a:endParaRPr dirty="0"/>
          </a:p>
          <a:p>
            <a:pPr marL="342900">
              <a:spcBef>
                <a:spcPts val="1200"/>
              </a:spcBef>
              <a:buFont typeface="Wingdings" panose="05000000000000000000" pitchFamily="2" charset="2"/>
              <a:buChar char="Ø"/>
            </a:pPr>
            <a:r>
              <a:rPr lang="en" dirty="0">
                <a:solidFill>
                  <a:schemeClr val="accent1">
                    <a:lumMod val="60000"/>
                    <a:lumOff val="40000"/>
                  </a:schemeClr>
                </a:solidFill>
              </a:rPr>
              <a:t>IV procainamide or ibutilide </a:t>
            </a:r>
            <a:r>
              <a:rPr lang="en" dirty="0"/>
              <a:t>to restore NSR or slow the ventricular rate may be considered in hemodynamically stable patients. </a:t>
            </a:r>
            <a:endParaRPr dirty="0"/>
          </a:p>
          <a:p>
            <a:pPr marL="342900">
              <a:spcBef>
                <a:spcPts val="1200"/>
              </a:spcBef>
              <a:spcAft>
                <a:spcPts val="1200"/>
              </a:spcAft>
              <a:buFont typeface="Wingdings" panose="05000000000000000000" pitchFamily="2" charset="2"/>
              <a:buChar char="Ø"/>
            </a:pPr>
            <a:r>
              <a:rPr lang="en" dirty="0"/>
              <a:t>Both drugs slow BT conduction.</a:t>
            </a:r>
            <a:endParaRPr dirty="0"/>
          </a:p>
        </p:txBody>
      </p:sp>
    </p:spTree>
    <p:extLst>
      <p:ext uri="{BB962C8B-B14F-4D97-AF65-F5344CB8AC3E}">
        <p14:creationId xmlns:p14="http://schemas.microsoft.com/office/powerpoint/2010/main" val="89772137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60"/>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341" name="Google Shape;341;p60"/>
          <p:cNvSpPr txBox="1">
            <a:spLocks noGrp="1"/>
          </p:cNvSpPr>
          <p:nvPr>
            <p:ph type="body" idx="1"/>
          </p:nvPr>
        </p:nvSpPr>
        <p:spPr>
          <a:xfrm>
            <a:off x="311700" y="2009724"/>
            <a:ext cx="8148732" cy="4227587"/>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a:t>Importantly, drugs that preferentially slow AVN conduction without prolonging BT refractoriness (such as </a:t>
            </a:r>
            <a:r>
              <a:rPr lang="en" dirty="0">
                <a:solidFill>
                  <a:schemeClr val="accent1">
                    <a:lumMod val="60000"/>
                    <a:lumOff val="40000"/>
                  </a:schemeClr>
                </a:solidFill>
              </a:rPr>
              <a:t>verapamil, diltiazem, beta-blockers, adenosine, oral or IV digoxin, and IV amiodarone</a:t>
            </a:r>
            <a:r>
              <a:rPr lang="en" dirty="0"/>
              <a:t>) can accelerate the ventricular rate and potentially </a:t>
            </a:r>
            <a:r>
              <a:rPr lang="en" dirty="0">
                <a:solidFill>
                  <a:schemeClr val="accent1">
                    <a:lumMod val="60000"/>
                    <a:lumOff val="40000"/>
                  </a:schemeClr>
                </a:solidFill>
              </a:rPr>
              <a:t>precipitate hemodynamic collapse and VF </a:t>
            </a:r>
            <a:r>
              <a:rPr lang="en" dirty="0"/>
              <a:t>in high-risk patients. </a:t>
            </a:r>
            <a:endParaRPr dirty="0"/>
          </a:p>
          <a:p>
            <a:pPr marL="342900">
              <a:spcBef>
                <a:spcPts val="1200"/>
              </a:spcBef>
              <a:spcAft>
                <a:spcPts val="1200"/>
              </a:spcAft>
              <a:buFont typeface="Wingdings" panose="05000000000000000000" pitchFamily="2" charset="2"/>
              <a:buChar char="Ø"/>
            </a:pPr>
            <a:r>
              <a:rPr lang="en" dirty="0" smtClean="0"/>
              <a:t>Unlike </a:t>
            </a:r>
            <a:r>
              <a:rPr lang="en" dirty="0"/>
              <a:t>the IV route of administration, chronic oral amiodarone therapy can slow or block BT conduction.</a:t>
            </a:r>
            <a:endParaRPr dirty="0"/>
          </a:p>
        </p:txBody>
      </p:sp>
    </p:spTree>
    <p:extLst>
      <p:ext uri="{BB962C8B-B14F-4D97-AF65-F5344CB8AC3E}">
        <p14:creationId xmlns:p14="http://schemas.microsoft.com/office/powerpoint/2010/main" val="225331299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62"/>
          <p:cNvSpPr txBox="1">
            <a:spLocks noGrp="1"/>
          </p:cNvSpPr>
          <p:nvPr>
            <p:ph type="title"/>
          </p:nvPr>
        </p:nvSpPr>
        <p:spPr>
          <a:xfrm>
            <a:off x="467544" y="476672"/>
            <a:ext cx="8520600" cy="572700"/>
          </a:xfrm>
          <a:prstGeom prst="rect">
            <a:avLst/>
          </a:prstGeom>
        </p:spPr>
        <p:txBody>
          <a:bodyPr spcFirstLastPara="1" vert="horz" wrap="square" lIns="91425" tIns="91425" rIns="91425" bIns="91425" rtlCol="0" anchor="t" anchorCtr="0">
            <a:noAutofit/>
          </a:bodyPr>
          <a:lstStyle/>
          <a:p>
            <a:pPr>
              <a:lnSpc>
                <a:spcPct val="115000"/>
              </a:lnSpc>
              <a:spcAft>
                <a:spcPts val="1200"/>
              </a:spcAft>
            </a:pPr>
            <a:r>
              <a:rPr lang="en" sz="3600" dirty="0">
                <a:solidFill>
                  <a:schemeClr val="lt2"/>
                </a:solidFill>
              </a:rPr>
              <a:t>Chronic Management</a:t>
            </a:r>
            <a:endParaRPr sz="6600" dirty="0"/>
          </a:p>
        </p:txBody>
      </p:sp>
      <p:sp>
        <p:nvSpPr>
          <p:cNvPr id="354" name="Google Shape;354;p62"/>
          <p:cNvSpPr txBox="1">
            <a:spLocks noGrp="1"/>
          </p:cNvSpPr>
          <p:nvPr>
            <p:ph type="body" idx="1"/>
          </p:nvPr>
        </p:nvSpPr>
        <p:spPr>
          <a:xfrm>
            <a:off x="755576" y="1484784"/>
            <a:ext cx="7848872" cy="4752528"/>
          </a:xfrm>
          <a:prstGeom prst="rect">
            <a:avLst/>
          </a:prstGeom>
        </p:spPr>
        <p:txBody>
          <a:bodyPr spcFirstLastPara="1" vert="horz" wrap="square" lIns="91425" tIns="91425" rIns="91425" bIns="91425" rtlCol="0" anchor="t" anchorCtr="0">
            <a:normAutofit/>
          </a:bodyPr>
          <a:lstStyle/>
          <a:p>
            <a:pPr marL="0" indent="0">
              <a:buNone/>
            </a:pPr>
            <a:r>
              <a:rPr lang="en" sz="2600" dirty="0"/>
              <a:t>Symptomatic Patients With Concealed Bypass Tracts </a:t>
            </a:r>
            <a:endParaRPr sz="2600" dirty="0"/>
          </a:p>
          <a:p>
            <a:pPr marL="0" indent="0">
              <a:spcBef>
                <a:spcPts val="1200"/>
              </a:spcBef>
              <a:buNone/>
            </a:pPr>
            <a:endParaRPr dirty="0"/>
          </a:p>
          <a:p>
            <a:pPr marL="342900">
              <a:spcBef>
                <a:spcPts val="1200"/>
              </a:spcBef>
              <a:buFont typeface="Wingdings" panose="05000000000000000000" pitchFamily="2" charset="2"/>
              <a:buChar char="Ø"/>
            </a:pPr>
            <a:r>
              <a:rPr lang="en" dirty="0">
                <a:solidFill>
                  <a:schemeClr val="accent1">
                    <a:lumMod val="60000"/>
                    <a:lumOff val="40000"/>
                  </a:schemeClr>
                </a:solidFill>
              </a:rPr>
              <a:t>Catheter ablation </a:t>
            </a:r>
            <a:r>
              <a:rPr lang="en" dirty="0"/>
              <a:t>is considered </a:t>
            </a:r>
            <a:r>
              <a:rPr lang="en" dirty="0">
                <a:solidFill>
                  <a:schemeClr val="accent1">
                    <a:lumMod val="60000"/>
                    <a:lumOff val="40000"/>
                  </a:schemeClr>
                </a:solidFill>
              </a:rPr>
              <a:t>first-line therapy </a:t>
            </a:r>
            <a:r>
              <a:rPr lang="en" dirty="0"/>
              <a:t>(class I) for patients with paroxysmal SVT involving a concealed BT (i.e., orthodromic AVRT).</a:t>
            </a:r>
            <a:endParaRPr dirty="0"/>
          </a:p>
          <a:p>
            <a:pPr marL="342900">
              <a:spcBef>
                <a:spcPts val="1200"/>
              </a:spcBef>
              <a:spcAft>
                <a:spcPts val="1200"/>
              </a:spcAft>
              <a:buFont typeface="Wingdings" panose="05000000000000000000" pitchFamily="2" charset="2"/>
              <a:buChar char="Ø"/>
            </a:pPr>
            <a:r>
              <a:rPr lang="en" dirty="0"/>
              <a:t>When pharmacological therapy is selected for patients with concealed BTs, it is reasonable to consider a trial of </a:t>
            </a:r>
            <a:r>
              <a:rPr lang="en" dirty="0">
                <a:solidFill>
                  <a:schemeClr val="accent1">
                    <a:lumMod val="60000"/>
                    <a:lumOff val="40000"/>
                  </a:schemeClr>
                </a:solidFill>
              </a:rPr>
              <a:t>beta-blocker therapy, diltiazem, or </a:t>
            </a:r>
            <a:r>
              <a:rPr lang="en" dirty="0" smtClean="0">
                <a:solidFill>
                  <a:schemeClr val="accent1">
                    <a:lumMod val="60000"/>
                    <a:lumOff val="40000"/>
                  </a:schemeClr>
                </a:solidFill>
              </a:rPr>
              <a:t>verapamil</a:t>
            </a:r>
            <a:r>
              <a:rPr lang="en" dirty="0" smtClean="0"/>
              <a:t>. </a:t>
            </a:r>
          </a:p>
          <a:p>
            <a:pPr marL="342900">
              <a:spcBef>
                <a:spcPts val="1200"/>
              </a:spcBef>
              <a:spcAft>
                <a:spcPts val="1200"/>
              </a:spcAft>
              <a:buFont typeface="Wingdings" panose="05000000000000000000" pitchFamily="2" charset="2"/>
              <a:buChar char="Ø"/>
            </a:pPr>
            <a:r>
              <a:rPr lang="en" dirty="0" smtClean="0"/>
              <a:t>These </a:t>
            </a:r>
            <a:r>
              <a:rPr lang="en" dirty="0"/>
              <a:t>agents are effective for preventing recurrent tachycardia in approximately 50% of patients.</a:t>
            </a:r>
            <a:endParaRPr dirty="0"/>
          </a:p>
        </p:txBody>
      </p:sp>
    </p:spTree>
    <p:extLst>
      <p:ext uri="{BB962C8B-B14F-4D97-AF65-F5344CB8AC3E}">
        <p14:creationId xmlns:p14="http://schemas.microsoft.com/office/powerpoint/2010/main" val="353993219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63"/>
          <p:cNvSpPr txBox="1">
            <a:spLocks noGrp="1"/>
          </p:cNvSpPr>
          <p:nvPr>
            <p:ph type="title"/>
          </p:nvPr>
        </p:nvSpPr>
        <p:spPr>
          <a:xfrm>
            <a:off x="467544" y="476672"/>
            <a:ext cx="6768752" cy="1152128"/>
          </a:xfrm>
          <a:prstGeom prst="rect">
            <a:avLst/>
          </a:prstGeom>
        </p:spPr>
        <p:txBody>
          <a:bodyPr spcFirstLastPara="1" vert="horz" wrap="square" lIns="91425" tIns="91425" rIns="91425" bIns="91425" rtlCol="0" anchor="t" anchorCtr="0">
            <a:normAutofit/>
          </a:bodyPr>
          <a:lstStyle/>
          <a:p>
            <a:r>
              <a:rPr lang="en" sz="2800" dirty="0"/>
              <a:t>Symptomatic Patients With Manifest Bypass Tracts</a:t>
            </a:r>
            <a:endParaRPr sz="2800" dirty="0"/>
          </a:p>
        </p:txBody>
      </p:sp>
      <p:sp>
        <p:nvSpPr>
          <p:cNvPr id="360" name="Google Shape;360;p63"/>
          <p:cNvSpPr txBox="1">
            <a:spLocks noGrp="1"/>
          </p:cNvSpPr>
          <p:nvPr>
            <p:ph type="body" idx="1"/>
          </p:nvPr>
        </p:nvSpPr>
        <p:spPr>
          <a:xfrm>
            <a:off x="755576" y="1700808"/>
            <a:ext cx="8064896" cy="4320480"/>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smtClean="0">
                <a:solidFill>
                  <a:schemeClr val="accent1">
                    <a:lumMod val="60000"/>
                    <a:lumOff val="40000"/>
                  </a:schemeClr>
                </a:solidFill>
              </a:rPr>
              <a:t>Catheter </a:t>
            </a:r>
            <a:r>
              <a:rPr lang="en" dirty="0">
                <a:solidFill>
                  <a:schemeClr val="accent1">
                    <a:lumMod val="60000"/>
                    <a:lumOff val="40000"/>
                  </a:schemeClr>
                </a:solidFill>
              </a:rPr>
              <a:t>ablation </a:t>
            </a:r>
            <a:r>
              <a:rPr lang="en" dirty="0"/>
              <a:t>is considered the treatment of choice for patients with WPW syndrome—that is, patients with manifest preexcitation along with documented arrhythmias (antidromic or orthodromic AVRT or preexcited AF) or symptoms consistent with cardiac arrhythmias. </a:t>
            </a:r>
            <a:endParaRPr dirty="0"/>
          </a:p>
          <a:p>
            <a:pPr marL="342900">
              <a:spcBef>
                <a:spcPts val="1200"/>
              </a:spcBef>
              <a:spcAft>
                <a:spcPts val="1200"/>
              </a:spcAft>
              <a:buFont typeface="Wingdings" panose="05000000000000000000" pitchFamily="2" charset="2"/>
              <a:buChar char="Ø"/>
            </a:pPr>
            <a:r>
              <a:rPr lang="en" dirty="0"/>
              <a:t>Catheter ablation is curative in more than 95% of patients with a relatively low complication rate (about 3%), </a:t>
            </a:r>
            <a:r>
              <a:rPr lang="en" dirty="0" smtClean="0"/>
              <a:t>and</a:t>
            </a:r>
          </a:p>
          <a:p>
            <a:pPr marL="342900">
              <a:spcBef>
                <a:spcPts val="1200"/>
              </a:spcBef>
              <a:spcAft>
                <a:spcPts val="1200"/>
              </a:spcAft>
              <a:buFont typeface="Wingdings" panose="05000000000000000000" pitchFamily="2" charset="2"/>
              <a:buChar char="Ø"/>
            </a:pPr>
            <a:r>
              <a:rPr lang="en" dirty="0" smtClean="0"/>
              <a:t>obviates </a:t>
            </a:r>
            <a:r>
              <a:rPr lang="en" dirty="0"/>
              <a:t>the unwanted side effects of pharmacological therapy.</a:t>
            </a:r>
            <a:endParaRPr dirty="0"/>
          </a:p>
        </p:txBody>
      </p:sp>
    </p:spTree>
    <p:extLst>
      <p:ext uri="{BB962C8B-B14F-4D97-AF65-F5344CB8AC3E}">
        <p14:creationId xmlns:p14="http://schemas.microsoft.com/office/powerpoint/2010/main" val="184772574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64"/>
          <p:cNvSpPr txBox="1">
            <a:spLocks noGrp="1"/>
          </p:cNvSpPr>
          <p:nvPr>
            <p:ph type="title"/>
          </p:nvPr>
        </p:nvSpPr>
        <p:spPr>
          <a:xfrm>
            <a:off x="300046" y="404664"/>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366" name="Google Shape;366;p64"/>
          <p:cNvSpPr txBox="1">
            <a:spLocks noGrp="1"/>
          </p:cNvSpPr>
          <p:nvPr>
            <p:ph type="body" idx="1"/>
          </p:nvPr>
        </p:nvSpPr>
        <p:spPr>
          <a:xfrm>
            <a:off x="623400" y="1268760"/>
            <a:ext cx="8197246" cy="4896544"/>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a:t>not candidates for, or prefer not to undergo catheter ablation, </a:t>
            </a:r>
            <a:endParaRPr dirty="0"/>
          </a:p>
          <a:p>
            <a:pPr marL="342900">
              <a:spcBef>
                <a:spcPts val="1200"/>
              </a:spcBef>
              <a:buFont typeface="Wingdings" panose="05000000000000000000" pitchFamily="2" charset="2"/>
              <a:buChar char="Ø"/>
            </a:pPr>
            <a:r>
              <a:rPr lang="en" dirty="0">
                <a:solidFill>
                  <a:schemeClr val="accent1">
                    <a:lumMod val="60000"/>
                    <a:lumOff val="40000"/>
                  </a:schemeClr>
                </a:solidFill>
              </a:rPr>
              <a:t>antiarrhythmic drugs </a:t>
            </a:r>
            <a:r>
              <a:rPr lang="en" dirty="0"/>
              <a:t>to block BT conduction are considered.</a:t>
            </a:r>
            <a:endParaRPr dirty="0"/>
          </a:p>
          <a:p>
            <a:pPr marL="342900">
              <a:spcBef>
                <a:spcPts val="1200"/>
              </a:spcBef>
              <a:buFont typeface="Wingdings" panose="05000000000000000000" pitchFamily="2" charset="2"/>
              <a:buChar char="Ø"/>
            </a:pPr>
            <a:r>
              <a:rPr lang="en" dirty="0">
                <a:solidFill>
                  <a:schemeClr val="accent1">
                    <a:lumMod val="60000"/>
                    <a:lumOff val="40000"/>
                  </a:schemeClr>
                </a:solidFill>
              </a:rPr>
              <a:t>Class IC agents such as flecainide and propafenone </a:t>
            </a:r>
            <a:r>
              <a:rPr lang="en" dirty="0"/>
              <a:t>(in patients without structural heart disease or ischemic heart disease), and</a:t>
            </a:r>
            <a:endParaRPr dirty="0"/>
          </a:p>
          <a:p>
            <a:pPr marL="342900">
              <a:spcBef>
                <a:spcPts val="1200"/>
              </a:spcBef>
              <a:buFont typeface="Wingdings" panose="05000000000000000000" pitchFamily="2" charset="2"/>
              <a:buChar char="Ø"/>
            </a:pPr>
            <a:r>
              <a:rPr lang="en" dirty="0">
                <a:solidFill>
                  <a:schemeClr val="accent1">
                    <a:lumMod val="60000"/>
                    <a:lumOff val="40000"/>
                  </a:schemeClr>
                </a:solidFill>
              </a:rPr>
              <a:t>class III drugs, such as sotalol and dofetilide</a:t>
            </a:r>
            <a:r>
              <a:rPr lang="en" dirty="0"/>
              <a:t>, may be considered. </a:t>
            </a:r>
            <a:endParaRPr dirty="0"/>
          </a:p>
          <a:p>
            <a:pPr marL="342900">
              <a:spcBef>
                <a:spcPts val="1200"/>
              </a:spcBef>
              <a:buFont typeface="Wingdings" panose="05000000000000000000" pitchFamily="2" charset="2"/>
              <a:buChar char="Ø"/>
            </a:pPr>
            <a:r>
              <a:rPr lang="en" dirty="0">
                <a:solidFill>
                  <a:schemeClr val="accent1">
                    <a:lumMod val="60000"/>
                    <a:lumOff val="40000"/>
                  </a:schemeClr>
                </a:solidFill>
              </a:rPr>
              <a:t>Oral amiodarone </a:t>
            </a:r>
            <a:r>
              <a:rPr lang="en" dirty="0"/>
              <a:t>is a last resort therapy. </a:t>
            </a:r>
            <a:endParaRPr dirty="0"/>
          </a:p>
          <a:p>
            <a:pPr marL="342900">
              <a:spcBef>
                <a:spcPts val="1200"/>
              </a:spcBef>
              <a:spcAft>
                <a:spcPts val="1200"/>
              </a:spcAft>
              <a:buFont typeface="Wingdings" panose="05000000000000000000" pitchFamily="2" charset="2"/>
              <a:buChar char="Ø"/>
            </a:pPr>
            <a:r>
              <a:rPr lang="en" dirty="0"/>
              <a:t>In general, antiarrhythmic drug therapy can offer symptomatic improvement in up to 90% of patients, although complete disappearance of symptoms is observed in only 30%</a:t>
            </a:r>
            <a:endParaRPr dirty="0"/>
          </a:p>
        </p:txBody>
      </p:sp>
    </p:spTree>
    <p:extLst>
      <p:ext uri="{BB962C8B-B14F-4D97-AF65-F5344CB8AC3E}">
        <p14:creationId xmlns:p14="http://schemas.microsoft.com/office/powerpoint/2010/main" val="31381101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dirty="0" smtClean="0"/>
              <a:t>AV </a:t>
            </a:r>
            <a:r>
              <a:rPr lang="en-US" dirty="0"/>
              <a:t>BTs </a:t>
            </a:r>
            <a:r>
              <a:rPr lang="en-US" dirty="0" smtClean="0"/>
              <a:t>are</a:t>
            </a:r>
          </a:p>
          <a:p>
            <a:r>
              <a:rPr lang="en-US" dirty="0" smtClean="0"/>
              <a:t>usually short </a:t>
            </a:r>
            <a:r>
              <a:rPr lang="en-US" dirty="0"/>
              <a:t>and very thin muscular strands (typically 5 to 10 mm in length, with a maximal diameter of 0.1 to 7 mm) </a:t>
            </a:r>
            <a:endParaRPr lang="en-US" dirty="0" smtClean="0"/>
          </a:p>
          <a:p>
            <a:r>
              <a:rPr lang="en-US" dirty="0"/>
              <a:t>can course through the AV groove at variable depths ranging from </a:t>
            </a:r>
            <a:r>
              <a:rPr lang="en-US" dirty="0" err="1"/>
              <a:t>subepicardial</a:t>
            </a:r>
            <a:r>
              <a:rPr lang="en-US" dirty="0"/>
              <a:t> to </a:t>
            </a:r>
            <a:r>
              <a:rPr lang="en-US" dirty="0" err="1" smtClean="0"/>
              <a:t>subendocardial</a:t>
            </a:r>
            <a:r>
              <a:rPr lang="en-US" dirty="0" smtClean="0"/>
              <a:t> </a:t>
            </a:r>
            <a:r>
              <a:rPr lang="en-US" dirty="0"/>
              <a:t>locations.</a:t>
            </a:r>
            <a:endParaRPr lang="en-IN" dirty="0"/>
          </a:p>
        </p:txBody>
      </p:sp>
    </p:spTree>
    <p:extLst>
      <p:ext uri="{BB962C8B-B14F-4D97-AF65-F5344CB8AC3E}">
        <p14:creationId xmlns:p14="http://schemas.microsoft.com/office/powerpoint/2010/main" val="28884712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65"/>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372" name="Google Shape;372;p65"/>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a:t>Chronic oral beta-blocker, verapamil, and diltiazem may be used</a:t>
            </a:r>
            <a:endParaRPr dirty="0"/>
          </a:p>
          <a:p>
            <a:pPr marL="342900">
              <a:spcBef>
                <a:spcPts val="1200"/>
              </a:spcBef>
              <a:buFont typeface="Wingdings" panose="05000000000000000000" pitchFamily="2" charset="2"/>
              <a:buChar char="Ø"/>
            </a:pPr>
            <a:r>
              <a:rPr lang="en" dirty="0"/>
              <a:t>for the treatment of patients with WPW syndrome, particularly if their BT has been demonstrated to be incapable of rapid anterograde </a:t>
            </a:r>
            <a:r>
              <a:rPr lang="en" dirty="0" smtClean="0"/>
              <a:t>conduction</a:t>
            </a:r>
            <a:endParaRPr dirty="0"/>
          </a:p>
          <a:p>
            <a:pPr marL="342900">
              <a:spcBef>
                <a:spcPts val="1200"/>
              </a:spcBef>
              <a:spcAft>
                <a:spcPts val="1200"/>
              </a:spcAft>
              <a:buFont typeface="Wingdings" panose="05000000000000000000" pitchFamily="2" charset="2"/>
              <a:buChar char="Ø"/>
            </a:pPr>
            <a:r>
              <a:rPr lang="en" dirty="0">
                <a:solidFill>
                  <a:schemeClr val="accent1">
                    <a:lumMod val="60000"/>
                    <a:lumOff val="40000"/>
                  </a:schemeClr>
                </a:solidFill>
              </a:rPr>
              <a:t>Digoxin</a:t>
            </a:r>
            <a:r>
              <a:rPr lang="en" dirty="0"/>
              <a:t>, on the other hand, should be </a:t>
            </a:r>
            <a:r>
              <a:rPr lang="en" dirty="0">
                <a:solidFill>
                  <a:schemeClr val="accent1">
                    <a:lumMod val="60000"/>
                    <a:lumOff val="40000"/>
                  </a:schemeClr>
                </a:solidFill>
              </a:rPr>
              <a:t>avoided</a:t>
            </a:r>
            <a:r>
              <a:rPr lang="en" dirty="0"/>
              <a:t> because it can shorten the refractory period of the BT and, hence, is potentially harmful in patients with manifest BTs</a:t>
            </a:r>
            <a:endParaRPr dirty="0"/>
          </a:p>
        </p:txBody>
      </p:sp>
    </p:spTree>
    <p:extLst>
      <p:ext uri="{BB962C8B-B14F-4D97-AF65-F5344CB8AC3E}">
        <p14:creationId xmlns:p14="http://schemas.microsoft.com/office/powerpoint/2010/main" val="91462843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6"/>
          <p:cNvSpPr txBox="1">
            <a:spLocks noGrp="1"/>
          </p:cNvSpPr>
          <p:nvPr>
            <p:ph type="title"/>
          </p:nvPr>
        </p:nvSpPr>
        <p:spPr>
          <a:xfrm>
            <a:off x="311700" y="332656"/>
            <a:ext cx="7356644" cy="1152128"/>
          </a:xfrm>
          <a:prstGeom prst="rect">
            <a:avLst/>
          </a:prstGeom>
        </p:spPr>
        <p:txBody>
          <a:bodyPr spcFirstLastPara="1" vert="horz" wrap="square" lIns="91425" tIns="91425" rIns="91425" bIns="91425" rtlCol="0" anchor="t" anchorCtr="0">
            <a:noAutofit/>
          </a:bodyPr>
          <a:lstStyle/>
          <a:p>
            <a:r>
              <a:rPr lang="en-US" sz="3200" dirty="0"/>
              <a:t>Asymptomatic Patients With Manifest Bypass Tracts</a:t>
            </a:r>
            <a:br>
              <a:rPr lang="en-US" sz="3200" dirty="0"/>
            </a:br>
            <a:endParaRPr sz="3200" dirty="0"/>
          </a:p>
        </p:txBody>
      </p:sp>
      <p:sp>
        <p:nvSpPr>
          <p:cNvPr id="378" name="Google Shape;378;p66"/>
          <p:cNvSpPr txBox="1">
            <a:spLocks noGrp="1"/>
          </p:cNvSpPr>
          <p:nvPr>
            <p:ph type="body" idx="1"/>
          </p:nvPr>
        </p:nvSpPr>
        <p:spPr>
          <a:xfrm>
            <a:off x="611560" y="1700808"/>
            <a:ext cx="8125064" cy="4824536"/>
          </a:xfrm>
          <a:prstGeom prst="rect">
            <a:avLst/>
          </a:prstGeom>
        </p:spPr>
        <p:txBody>
          <a:bodyPr spcFirstLastPara="1" vert="horz" wrap="square" lIns="91425" tIns="91425" rIns="91425" bIns="91425" rtlCol="0" anchor="t" anchorCtr="0">
            <a:normAutofit/>
          </a:bodyPr>
          <a:lstStyle/>
          <a:p>
            <a:pPr marL="342900">
              <a:spcBef>
                <a:spcPts val="1200"/>
              </a:spcBef>
              <a:buFont typeface="Wingdings" panose="05000000000000000000" pitchFamily="2" charset="2"/>
              <a:buChar char="Ø"/>
            </a:pPr>
            <a:r>
              <a:rPr lang="en" dirty="0" smtClean="0"/>
              <a:t>recent </a:t>
            </a:r>
            <a:r>
              <a:rPr lang="en" dirty="0"/>
              <a:t>Pediatric and Congenital Electrophysiology Society (PACES) and the Heart Rhythm Society (HRS) expert consensus document on treatment of asymptomatic young WPW </a:t>
            </a:r>
            <a:r>
              <a:rPr lang="en" dirty="0" smtClean="0"/>
              <a:t>subjects</a:t>
            </a:r>
            <a:r>
              <a:rPr lang="en" dirty="0"/>
              <a:t>-</a:t>
            </a:r>
            <a:endParaRPr dirty="0"/>
          </a:p>
          <a:p>
            <a:pPr marL="342900">
              <a:spcBef>
                <a:spcPts val="1200"/>
              </a:spcBef>
              <a:buFont typeface="Wingdings" panose="05000000000000000000" pitchFamily="2" charset="2"/>
              <a:buChar char="Ø"/>
            </a:pPr>
            <a:r>
              <a:rPr lang="en" dirty="0">
                <a:solidFill>
                  <a:schemeClr val="accent1">
                    <a:lumMod val="60000"/>
                    <a:lumOff val="40000"/>
                  </a:schemeClr>
                </a:solidFill>
              </a:rPr>
              <a:t>risk stratification </a:t>
            </a:r>
            <a:r>
              <a:rPr lang="en" dirty="0"/>
              <a:t>is recommended</a:t>
            </a:r>
            <a:endParaRPr dirty="0"/>
          </a:p>
          <a:p>
            <a:pPr marL="342900">
              <a:spcBef>
                <a:spcPts val="1200"/>
              </a:spcBef>
              <a:buFont typeface="Wingdings" panose="05000000000000000000" pitchFamily="2" charset="2"/>
              <a:buChar char="Ø"/>
            </a:pPr>
            <a:r>
              <a:rPr lang="en" dirty="0" smtClean="0">
                <a:solidFill>
                  <a:schemeClr val="accent1">
                    <a:lumMod val="60000"/>
                    <a:lumOff val="40000"/>
                  </a:schemeClr>
                </a:solidFill>
              </a:rPr>
              <a:t>“high-risk” </a:t>
            </a:r>
            <a:r>
              <a:rPr lang="en" dirty="0" smtClean="0"/>
              <a:t>patients -the risk to benefit ratio favors prophylactic </a:t>
            </a:r>
            <a:r>
              <a:rPr lang="en" dirty="0" smtClean="0">
                <a:solidFill>
                  <a:schemeClr val="accent1">
                    <a:lumMod val="60000"/>
                    <a:lumOff val="40000"/>
                  </a:schemeClr>
                </a:solidFill>
              </a:rPr>
              <a:t>ablation</a:t>
            </a:r>
            <a:endParaRPr dirty="0" smtClean="0">
              <a:solidFill>
                <a:schemeClr val="accent1">
                  <a:lumMod val="60000"/>
                  <a:lumOff val="40000"/>
                </a:schemeClr>
              </a:solidFill>
            </a:endParaRPr>
          </a:p>
          <a:p>
            <a:pPr marL="342900">
              <a:spcBef>
                <a:spcPts val="1200"/>
              </a:spcBef>
              <a:spcAft>
                <a:spcPts val="1200"/>
              </a:spcAft>
              <a:buFont typeface="Wingdings" panose="05000000000000000000" pitchFamily="2" charset="2"/>
              <a:buChar char="Ø"/>
            </a:pPr>
            <a:r>
              <a:rPr lang="en" dirty="0" smtClean="0"/>
              <a:t>Initial risk stratification utilizes noninvasive testing (e.g., Holter monitoring, exercise stress testing) to ascertain true loss of preexcitation at physiological heart rates.</a:t>
            </a:r>
            <a:endParaRPr dirty="0"/>
          </a:p>
        </p:txBody>
      </p:sp>
    </p:spTree>
    <p:extLst>
      <p:ext uri="{BB962C8B-B14F-4D97-AF65-F5344CB8AC3E}">
        <p14:creationId xmlns:p14="http://schemas.microsoft.com/office/powerpoint/2010/main" val="33900920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7"/>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384" name="Google Shape;384;p67"/>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a:t>Inability to clearly demonstrate absolute loss of ventricular preexcitation on noninvasive testing warrants consideration for  transesophageal or intracardiac EP testing.</a:t>
            </a:r>
            <a:endParaRPr dirty="0"/>
          </a:p>
          <a:p>
            <a:pPr marL="342900">
              <a:spcBef>
                <a:spcPts val="1200"/>
              </a:spcBef>
              <a:buFont typeface="Wingdings" panose="05000000000000000000" pitchFamily="2" charset="2"/>
              <a:buChar char="Ø"/>
            </a:pPr>
            <a:endParaRPr dirty="0"/>
          </a:p>
          <a:p>
            <a:pPr marL="342900">
              <a:spcBef>
                <a:spcPts val="1200"/>
              </a:spcBef>
              <a:spcAft>
                <a:spcPts val="1200"/>
              </a:spcAft>
              <a:buFont typeface="Wingdings" panose="05000000000000000000" pitchFamily="2" charset="2"/>
              <a:buChar char="Ø"/>
            </a:pPr>
            <a:r>
              <a:rPr lang="en" dirty="0"/>
              <a:t>The role of isoproterenol challenge during EP testing has not yet been clearly defined</a:t>
            </a:r>
            <a:endParaRPr dirty="0"/>
          </a:p>
        </p:txBody>
      </p:sp>
    </p:spTree>
    <p:extLst>
      <p:ext uri="{BB962C8B-B14F-4D97-AF65-F5344CB8AC3E}">
        <p14:creationId xmlns:p14="http://schemas.microsoft.com/office/powerpoint/2010/main" val="21081236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8"/>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390" name="Google Shape;390;p68"/>
          <p:cNvSpPr txBox="1">
            <a:spLocks noGrp="1"/>
          </p:cNvSpPr>
          <p:nvPr>
            <p:ph type="body" idx="1"/>
          </p:nvPr>
        </p:nvSpPr>
        <p:spPr>
          <a:xfrm>
            <a:off x="450000" y="2105725"/>
            <a:ext cx="8520600" cy="3416400"/>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a:t>Several EP findings help identify</a:t>
            </a:r>
            <a:r>
              <a:rPr lang="en" dirty="0">
                <a:solidFill>
                  <a:schemeClr val="accent1">
                    <a:lumMod val="60000"/>
                    <a:lumOff val="40000"/>
                  </a:schemeClr>
                </a:solidFill>
              </a:rPr>
              <a:t> </a:t>
            </a:r>
            <a:r>
              <a:rPr lang="en" b="1" dirty="0">
                <a:solidFill>
                  <a:schemeClr val="accent1">
                    <a:lumMod val="60000"/>
                    <a:lumOff val="40000"/>
                  </a:schemeClr>
                </a:solidFill>
              </a:rPr>
              <a:t>high risk </a:t>
            </a:r>
            <a:r>
              <a:rPr lang="en" dirty="0"/>
              <a:t>patients who may </a:t>
            </a:r>
            <a:r>
              <a:rPr lang="en" dirty="0">
                <a:solidFill>
                  <a:schemeClr val="accent1">
                    <a:lumMod val="60000"/>
                    <a:lumOff val="40000"/>
                  </a:schemeClr>
                </a:solidFill>
              </a:rPr>
              <a:t>benefit from catheter ablation</a:t>
            </a:r>
            <a:r>
              <a:rPr lang="en" dirty="0"/>
              <a:t>, including: </a:t>
            </a:r>
            <a:endParaRPr dirty="0"/>
          </a:p>
          <a:p>
            <a:pPr marL="342900">
              <a:spcBef>
                <a:spcPts val="1200"/>
              </a:spcBef>
              <a:buFont typeface="Wingdings" panose="05000000000000000000" pitchFamily="2" charset="2"/>
              <a:buChar char="Ø"/>
            </a:pPr>
            <a:r>
              <a:rPr lang="en" dirty="0"/>
              <a:t>(1) shortest preexcited R-R interval less than 250 milliseconds during induced AF; </a:t>
            </a:r>
            <a:endParaRPr dirty="0"/>
          </a:p>
          <a:p>
            <a:pPr marL="342900">
              <a:spcBef>
                <a:spcPts val="1200"/>
              </a:spcBef>
              <a:buFont typeface="Wingdings" panose="05000000000000000000" pitchFamily="2" charset="2"/>
              <a:buChar char="Ø"/>
            </a:pPr>
            <a:r>
              <a:rPr lang="en" dirty="0"/>
              <a:t>(2) the presence of multiple BTs; </a:t>
            </a:r>
            <a:endParaRPr dirty="0"/>
          </a:p>
          <a:p>
            <a:pPr marL="342900">
              <a:spcBef>
                <a:spcPts val="1200"/>
              </a:spcBef>
              <a:buFont typeface="Wingdings" panose="05000000000000000000" pitchFamily="2" charset="2"/>
              <a:buChar char="Ø"/>
            </a:pPr>
            <a:r>
              <a:rPr lang="en" dirty="0"/>
              <a:t>(3) spontaneous degeneration of induced AVRT into preexcited AF; and </a:t>
            </a:r>
            <a:endParaRPr dirty="0"/>
          </a:p>
          <a:p>
            <a:pPr marL="342900">
              <a:spcBef>
                <a:spcPts val="1200"/>
              </a:spcBef>
              <a:spcAft>
                <a:spcPts val="1200"/>
              </a:spcAft>
              <a:buFont typeface="Wingdings" panose="05000000000000000000" pitchFamily="2" charset="2"/>
              <a:buChar char="Ø"/>
            </a:pPr>
            <a:r>
              <a:rPr lang="en" dirty="0"/>
              <a:t>(4) BT anterograde ERP less than 240 milliseconds.</a:t>
            </a:r>
            <a:endParaRPr dirty="0"/>
          </a:p>
        </p:txBody>
      </p:sp>
    </p:spTree>
    <p:extLst>
      <p:ext uri="{BB962C8B-B14F-4D97-AF65-F5344CB8AC3E}">
        <p14:creationId xmlns:p14="http://schemas.microsoft.com/office/powerpoint/2010/main" val="6511926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9"/>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396" name="Google Shape;396;p69"/>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a:solidFill>
                  <a:schemeClr val="accent1">
                    <a:lumMod val="60000"/>
                    <a:lumOff val="40000"/>
                  </a:schemeClr>
                </a:solidFill>
              </a:rPr>
              <a:t>low-risk patients</a:t>
            </a:r>
            <a:r>
              <a:rPr lang="en" dirty="0"/>
              <a:t>, as determined by noninvasive or invasive testing,</a:t>
            </a:r>
            <a:endParaRPr dirty="0"/>
          </a:p>
          <a:p>
            <a:pPr marL="342900">
              <a:spcBef>
                <a:spcPts val="1200"/>
              </a:spcBef>
              <a:buFont typeface="Wingdings" panose="05000000000000000000" pitchFamily="2" charset="2"/>
              <a:buChar char="Ø"/>
            </a:pPr>
            <a:r>
              <a:rPr lang="en" dirty="0">
                <a:solidFill>
                  <a:schemeClr val="accent1">
                    <a:lumMod val="60000"/>
                    <a:lumOff val="40000"/>
                  </a:schemeClr>
                </a:solidFill>
              </a:rPr>
              <a:t>follow-up </a:t>
            </a:r>
            <a:r>
              <a:rPr lang="en" dirty="0"/>
              <a:t>with ECGs and</a:t>
            </a:r>
            <a:endParaRPr dirty="0"/>
          </a:p>
          <a:p>
            <a:pPr marL="342900">
              <a:spcBef>
                <a:spcPts val="1200"/>
              </a:spcBef>
              <a:buFont typeface="Wingdings" panose="05000000000000000000" pitchFamily="2" charset="2"/>
              <a:buChar char="Ø"/>
            </a:pPr>
            <a:r>
              <a:rPr lang="en" dirty="0"/>
              <a:t>reevaluation at selected intervals with a high degree of suspicion for new arrhythmia symptoms. </a:t>
            </a:r>
            <a:endParaRPr dirty="0"/>
          </a:p>
          <a:p>
            <a:pPr marL="342900">
              <a:spcBef>
                <a:spcPts val="1200"/>
              </a:spcBef>
              <a:buFont typeface="Wingdings" panose="05000000000000000000" pitchFamily="2" charset="2"/>
              <a:buChar char="Ø"/>
            </a:pPr>
            <a:r>
              <a:rPr lang="en" dirty="0"/>
              <a:t>This strategy should incorporate </a:t>
            </a:r>
            <a:r>
              <a:rPr lang="en" dirty="0">
                <a:solidFill>
                  <a:schemeClr val="accent1">
                    <a:lumMod val="60000"/>
                    <a:lumOff val="40000"/>
                  </a:schemeClr>
                </a:solidFill>
              </a:rPr>
              <a:t>patient education </a:t>
            </a:r>
            <a:endParaRPr lang="en" dirty="0" smtClean="0">
              <a:solidFill>
                <a:schemeClr val="accent1">
                  <a:lumMod val="60000"/>
                  <a:lumOff val="40000"/>
                </a:schemeClr>
              </a:solidFill>
            </a:endParaRPr>
          </a:p>
          <a:p>
            <a:pPr marL="342900">
              <a:spcBef>
                <a:spcPts val="1200"/>
              </a:spcBef>
              <a:buFont typeface="Wingdings" panose="05000000000000000000" pitchFamily="2" charset="2"/>
              <a:buChar char="Ø"/>
            </a:pPr>
            <a:r>
              <a:rPr lang="en-US" dirty="0"/>
              <a:t>Once WPW patients become symptomatic, catheter ablation may be considered, regardless of the prior risk assessment.</a:t>
            </a:r>
          </a:p>
          <a:p>
            <a:pPr marL="342900">
              <a:spcBef>
                <a:spcPts val="1200"/>
              </a:spcBef>
              <a:buFont typeface="Wingdings" panose="05000000000000000000" pitchFamily="2" charset="2"/>
              <a:buChar char="Ø"/>
            </a:pPr>
            <a:endParaRPr dirty="0">
              <a:solidFill>
                <a:schemeClr val="accent1">
                  <a:lumMod val="60000"/>
                  <a:lumOff val="40000"/>
                </a:schemeClr>
              </a:solidFill>
            </a:endParaRPr>
          </a:p>
          <a:p>
            <a:pPr marL="0" indent="0">
              <a:spcBef>
                <a:spcPts val="1200"/>
              </a:spcBef>
              <a:spcAft>
                <a:spcPts val="1200"/>
              </a:spcAft>
              <a:buNone/>
            </a:pPr>
            <a:endParaRPr dirty="0"/>
          </a:p>
        </p:txBody>
      </p:sp>
    </p:spTree>
    <p:extLst>
      <p:ext uri="{BB962C8B-B14F-4D97-AF65-F5344CB8AC3E}">
        <p14:creationId xmlns:p14="http://schemas.microsoft.com/office/powerpoint/2010/main" val="27428177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72"/>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414" name="Google Shape;414;p72"/>
          <p:cNvSpPr txBox="1">
            <a:spLocks noGrp="1"/>
          </p:cNvSpPr>
          <p:nvPr>
            <p:ph type="body" idx="1"/>
          </p:nvPr>
        </p:nvSpPr>
        <p:spPr>
          <a:xfrm>
            <a:off x="311700" y="2009724"/>
            <a:ext cx="8520600" cy="4731643"/>
          </a:xfrm>
          <a:prstGeom prst="rect">
            <a:avLst/>
          </a:prstGeom>
        </p:spPr>
        <p:txBody>
          <a:bodyPr spcFirstLastPara="1" vert="horz" wrap="square" lIns="91425" tIns="91425" rIns="91425" bIns="91425" rtlCol="0" anchor="t" anchorCtr="0">
            <a:normAutofit lnSpcReduction="10000"/>
          </a:bodyPr>
          <a:lstStyle/>
          <a:p>
            <a:pPr marL="342900">
              <a:buFont typeface="Wingdings" panose="05000000000000000000" pitchFamily="2" charset="2"/>
              <a:buChar char="Ø"/>
            </a:pPr>
            <a:r>
              <a:rPr lang="en" dirty="0">
                <a:solidFill>
                  <a:schemeClr val="accent1">
                    <a:lumMod val="60000"/>
                    <a:lumOff val="40000"/>
                  </a:schemeClr>
                </a:solidFill>
              </a:rPr>
              <a:t>Catheter ablation </a:t>
            </a:r>
            <a:r>
              <a:rPr lang="en" dirty="0"/>
              <a:t>of the BT, </a:t>
            </a:r>
            <a:r>
              <a:rPr lang="en" dirty="0">
                <a:solidFill>
                  <a:schemeClr val="accent1">
                    <a:lumMod val="60000"/>
                    <a:lumOff val="40000"/>
                  </a:schemeClr>
                </a:solidFill>
              </a:rPr>
              <a:t>regardless of BT characteristics</a:t>
            </a:r>
            <a:r>
              <a:rPr lang="en" dirty="0"/>
              <a:t>, is also reasonable in </a:t>
            </a:r>
            <a:r>
              <a:rPr lang="en" dirty="0">
                <a:solidFill>
                  <a:schemeClr val="accent1">
                    <a:lumMod val="60000"/>
                    <a:lumOff val="40000"/>
                  </a:schemeClr>
                </a:solidFill>
              </a:rPr>
              <a:t>asymptomatic patients with high-risk occupations </a:t>
            </a:r>
            <a:r>
              <a:rPr lang="en" dirty="0"/>
              <a:t>(e.g., school bus drivers, police, and pilots), and</a:t>
            </a:r>
            <a:endParaRPr dirty="0"/>
          </a:p>
          <a:p>
            <a:pPr marL="342900">
              <a:spcBef>
                <a:spcPts val="1200"/>
              </a:spcBef>
              <a:buFont typeface="Wingdings" panose="05000000000000000000" pitchFamily="2" charset="2"/>
              <a:buChar char="Ø"/>
            </a:pPr>
            <a:r>
              <a:rPr lang="en" dirty="0"/>
              <a:t>probably reasonable in: </a:t>
            </a:r>
            <a:endParaRPr dirty="0"/>
          </a:p>
          <a:p>
            <a:pPr marL="342900">
              <a:spcBef>
                <a:spcPts val="1200"/>
              </a:spcBef>
              <a:buFont typeface="Wingdings" panose="05000000000000000000" pitchFamily="2" charset="2"/>
              <a:buChar char="Ø"/>
            </a:pPr>
            <a:r>
              <a:rPr lang="en" dirty="0"/>
              <a:t>(1) patients involved in moderate- to high-intensity competitive sports; </a:t>
            </a:r>
            <a:endParaRPr dirty="0"/>
          </a:p>
          <a:p>
            <a:pPr marL="342900">
              <a:spcBef>
                <a:spcPts val="1200"/>
              </a:spcBef>
              <a:buFont typeface="Wingdings" panose="05000000000000000000" pitchFamily="2" charset="2"/>
              <a:buChar char="Ø"/>
            </a:pPr>
            <a:r>
              <a:rPr lang="en" dirty="0"/>
              <a:t>(2) patients with structural heart disease; </a:t>
            </a:r>
            <a:endParaRPr dirty="0"/>
          </a:p>
          <a:p>
            <a:pPr marL="342900">
              <a:spcBef>
                <a:spcPts val="1200"/>
              </a:spcBef>
              <a:buFont typeface="Wingdings" panose="05000000000000000000" pitchFamily="2" charset="2"/>
              <a:buChar char="Ø"/>
            </a:pPr>
            <a:r>
              <a:rPr lang="en" dirty="0"/>
              <a:t>(3) patients with ventricular dysfunction secondary to dyssynchronous contractions; and </a:t>
            </a:r>
            <a:endParaRPr dirty="0"/>
          </a:p>
          <a:p>
            <a:pPr marL="342900">
              <a:spcBef>
                <a:spcPts val="1200"/>
              </a:spcBef>
              <a:spcAft>
                <a:spcPts val="1200"/>
              </a:spcAft>
              <a:buFont typeface="Wingdings" panose="05000000000000000000" pitchFamily="2" charset="2"/>
              <a:buChar char="Ø"/>
            </a:pPr>
            <a:r>
              <a:rPr lang="en" dirty="0"/>
              <a:t>(4) patients with BT locations associated with lower risk of procedural complications (such as AV block or coronary artery injury), which can counterbalance the potential benefit of ablation.</a:t>
            </a:r>
            <a:endParaRPr dirty="0"/>
          </a:p>
        </p:txBody>
      </p:sp>
    </p:spTree>
    <p:extLst>
      <p:ext uri="{BB962C8B-B14F-4D97-AF65-F5344CB8AC3E}">
        <p14:creationId xmlns:p14="http://schemas.microsoft.com/office/powerpoint/2010/main" val="39054782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73"/>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420" name="Google Shape;420;p73"/>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a:t>The ability of noninvasive risk stratification to identify low-risk patients is low (less than 20%). </a:t>
            </a:r>
            <a:endParaRPr dirty="0"/>
          </a:p>
          <a:p>
            <a:pPr marL="342900">
              <a:spcBef>
                <a:spcPts val="1200"/>
              </a:spcBef>
              <a:buFont typeface="Wingdings" panose="05000000000000000000" pitchFamily="2" charset="2"/>
              <a:buChar char="Ø"/>
            </a:pPr>
            <a:r>
              <a:rPr lang="en" dirty="0"/>
              <a:t>Hence, according to the 2012 PACES/ HRS Guidelines, invasive EP evaluation would be recommended for the majority of young asymptomatic WPW patients, and the majority of those would undergo catheter ablation</a:t>
            </a:r>
            <a:endParaRPr dirty="0"/>
          </a:p>
          <a:p>
            <a:pPr marL="0" indent="0">
              <a:spcBef>
                <a:spcPts val="1200"/>
              </a:spcBef>
              <a:buNone/>
            </a:pPr>
            <a:endParaRPr dirty="0"/>
          </a:p>
          <a:p>
            <a:pPr marL="0" indent="0">
              <a:spcBef>
                <a:spcPts val="1200"/>
              </a:spcBef>
              <a:spcAft>
                <a:spcPts val="1200"/>
              </a:spcAft>
              <a:buNone/>
            </a:pPr>
            <a:endParaRPr dirty="0"/>
          </a:p>
        </p:txBody>
      </p:sp>
    </p:spTree>
    <p:extLst>
      <p:ext uri="{BB962C8B-B14F-4D97-AF65-F5344CB8AC3E}">
        <p14:creationId xmlns:p14="http://schemas.microsoft.com/office/powerpoint/2010/main" val="3666585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74"/>
          <p:cNvSpPr txBox="1">
            <a:spLocks noGrp="1"/>
          </p:cNvSpPr>
          <p:nvPr>
            <p:ph type="title"/>
          </p:nvPr>
        </p:nvSpPr>
        <p:spPr>
          <a:xfrm>
            <a:off x="214824" y="332656"/>
            <a:ext cx="7237496" cy="1512168"/>
          </a:xfrm>
          <a:prstGeom prst="rect">
            <a:avLst/>
          </a:prstGeom>
        </p:spPr>
        <p:txBody>
          <a:bodyPr spcFirstLastPara="1" vert="horz" wrap="square" lIns="91425" tIns="91425" rIns="91425" bIns="91425" rtlCol="0" anchor="t" anchorCtr="0">
            <a:noAutofit/>
          </a:bodyPr>
          <a:lstStyle/>
          <a:p>
            <a:r>
              <a:rPr lang="en-US" sz="2800" dirty="0"/>
              <a:t>Wolff-Parkinson-White Patients and Sports Participation</a:t>
            </a:r>
            <a:br>
              <a:rPr lang="en-US" sz="2800" dirty="0"/>
            </a:br>
            <a:endParaRPr sz="2800" dirty="0"/>
          </a:p>
        </p:txBody>
      </p:sp>
      <p:sp>
        <p:nvSpPr>
          <p:cNvPr id="426" name="Google Shape;426;p74"/>
          <p:cNvSpPr txBox="1">
            <a:spLocks noGrp="1"/>
          </p:cNvSpPr>
          <p:nvPr>
            <p:ph type="body" idx="1"/>
          </p:nvPr>
        </p:nvSpPr>
        <p:spPr>
          <a:xfrm>
            <a:off x="395536" y="1484784"/>
            <a:ext cx="8424936" cy="5040560"/>
          </a:xfrm>
          <a:prstGeom prst="rect">
            <a:avLst/>
          </a:prstGeom>
        </p:spPr>
        <p:txBody>
          <a:bodyPr spcFirstLastPara="1" vert="horz" wrap="square" lIns="91425" tIns="91425" rIns="91425" bIns="91425" rtlCol="0" anchor="t" anchorCtr="0">
            <a:normAutofit/>
          </a:bodyPr>
          <a:lstStyle/>
          <a:p>
            <a:pPr marL="342900">
              <a:spcBef>
                <a:spcPts val="1200"/>
              </a:spcBef>
              <a:buFont typeface="Wingdings" panose="05000000000000000000" pitchFamily="2" charset="2"/>
              <a:buChar char="Ø"/>
            </a:pPr>
            <a:r>
              <a:rPr lang="en" dirty="0" smtClean="0"/>
              <a:t>WPW </a:t>
            </a:r>
            <a:r>
              <a:rPr lang="en" dirty="0"/>
              <a:t>syndrome accounts for approximately 1% of deaths in athletes. </a:t>
            </a:r>
            <a:endParaRPr lang="en" dirty="0" smtClean="0"/>
          </a:p>
          <a:p>
            <a:pPr marL="342900">
              <a:spcBef>
                <a:spcPts val="1200"/>
              </a:spcBef>
              <a:buFont typeface="Wingdings" panose="05000000000000000000" pitchFamily="2" charset="2"/>
              <a:buChar char="Ø"/>
            </a:pPr>
            <a:r>
              <a:rPr lang="en" dirty="0" smtClean="0"/>
              <a:t>Although </a:t>
            </a:r>
            <a:r>
              <a:rPr lang="en" dirty="0"/>
              <a:t>many of the cases of SCD with WPW are associated with exercise, training does not alter the EP properties in WPW.</a:t>
            </a:r>
            <a:endParaRPr dirty="0"/>
          </a:p>
          <a:p>
            <a:pPr marL="342900">
              <a:spcBef>
                <a:spcPts val="1200"/>
              </a:spcBef>
              <a:buFont typeface="Wingdings" panose="05000000000000000000" pitchFamily="2" charset="2"/>
              <a:buChar char="Ø"/>
            </a:pPr>
            <a:r>
              <a:rPr lang="en" dirty="0"/>
              <a:t>For asymptomatic WPW patients engaged in moderate- to high-level competitive sports, noninvasive and, if needed, invasive risk stratification is advisable. </a:t>
            </a:r>
            <a:endParaRPr dirty="0"/>
          </a:p>
          <a:p>
            <a:pPr marL="0" indent="0">
              <a:spcBef>
                <a:spcPts val="1200"/>
              </a:spcBef>
              <a:spcAft>
                <a:spcPts val="1200"/>
              </a:spcAft>
              <a:buNone/>
            </a:pPr>
            <a:endParaRPr dirty="0"/>
          </a:p>
        </p:txBody>
      </p:sp>
    </p:spTree>
    <p:extLst>
      <p:ext uri="{BB962C8B-B14F-4D97-AF65-F5344CB8AC3E}">
        <p14:creationId xmlns:p14="http://schemas.microsoft.com/office/powerpoint/2010/main" val="37528869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IN"/>
          </a:p>
        </p:txBody>
      </p:sp>
      <p:sp>
        <p:nvSpPr>
          <p:cNvPr id="3" name="Text Placeholder 2"/>
          <p:cNvSpPr>
            <a:spLocks noGrp="1"/>
          </p:cNvSpPr>
          <p:nvPr>
            <p:ph type="body" idx="1"/>
          </p:nvPr>
        </p:nvSpPr>
        <p:spPr/>
        <p:txBody>
          <a:bodyPr/>
          <a:lstStyle/>
          <a:p>
            <a:pPr marL="342900">
              <a:spcBef>
                <a:spcPts val="1200"/>
              </a:spcBef>
              <a:buFont typeface="Wingdings" panose="05000000000000000000" pitchFamily="2" charset="2"/>
              <a:buChar char="Ø"/>
            </a:pPr>
            <a:r>
              <a:rPr lang="en-US" dirty="0"/>
              <a:t>low-risk patients, as determined by noninvasive or invasive testing, BT ablation may still be appropriate, </a:t>
            </a:r>
          </a:p>
          <a:p>
            <a:pPr marL="342900">
              <a:spcBef>
                <a:spcPts val="1200"/>
              </a:spcBef>
              <a:buFont typeface="Wingdings" panose="05000000000000000000" pitchFamily="2" charset="2"/>
              <a:buChar char="Ø"/>
            </a:pPr>
            <a:r>
              <a:rPr lang="en-US" dirty="0"/>
              <a:t>but competitive sports may be allowed without ablation, especially when BT ablation confers an unacceptable potential risk (e.g., AV block in the setting of </a:t>
            </a:r>
            <a:r>
              <a:rPr lang="en-US" dirty="0" err="1"/>
              <a:t>midseptal</a:t>
            </a:r>
            <a:r>
              <a:rPr lang="en-US" dirty="0"/>
              <a:t> or </a:t>
            </a:r>
            <a:r>
              <a:rPr lang="en-US" dirty="0" err="1"/>
              <a:t>superoparaseptal</a:t>
            </a:r>
            <a:r>
              <a:rPr lang="en-US" dirty="0"/>
              <a:t> BTs).</a:t>
            </a:r>
          </a:p>
          <a:p>
            <a:pPr marL="114300" indent="0">
              <a:buNone/>
            </a:pPr>
            <a:endParaRPr lang="en-IN" dirty="0"/>
          </a:p>
        </p:txBody>
      </p:sp>
    </p:spTree>
    <p:extLst>
      <p:ext uri="{BB962C8B-B14F-4D97-AF65-F5344CB8AC3E}">
        <p14:creationId xmlns:p14="http://schemas.microsoft.com/office/powerpoint/2010/main" val="31458317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5" name="Rectangle 4"/>
          <p:cNvSpPr/>
          <p:nvPr/>
        </p:nvSpPr>
        <p:spPr>
          <a:xfrm>
            <a:off x="2411760" y="3933056"/>
            <a:ext cx="4320480" cy="1567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Thank you </a:t>
            </a:r>
            <a:endParaRPr lang="en-IN" sz="5400" dirty="0"/>
          </a:p>
        </p:txBody>
      </p:sp>
    </p:spTree>
    <p:extLst>
      <p:ext uri="{BB962C8B-B14F-4D97-AF65-F5344CB8AC3E}">
        <p14:creationId xmlns:p14="http://schemas.microsoft.com/office/powerpoint/2010/main" val="18124719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AV </a:t>
            </a:r>
            <a:r>
              <a:rPr lang="en-US" dirty="0" smtClean="0"/>
              <a:t>BT</a:t>
            </a:r>
            <a:endParaRPr lang="en-IN" dirty="0"/>
          </a:p>
        </p:txBody>
      </p:sp>
      <p:sp>
        <p:nvSpPr>
          <p:cNvPr id="3" name="Content Placeholder 2"/>
          <p:cNvSpPr>
            <a:spLocks noGrp="1"/>
          </p:cNvSpPr>
          <p:nvPr>
            <p:ph idx="1"/>
          </p:nvPr>
        </p:nvSpPr>
        <p:spPr/>
        <p:txBody>
          <a:bodyPr>
            <a:normAutofit lnSpcReduction="10000"/>
          </a:bodyPr>
          <a:lstStyle/>
          <a:p>
            <a:r>
              <a:rPr lang="en-US" dirty="0" smtClean="0"/>
              <a:t>occur </a:t>
            </a:r>
            <a:r>
              <a:rPr lang="en-US" dirty="0"/>
              <a:t>in 5% to 10% of patients. </a:t>
            </a:r>
            <a:endParaRPr lang="en-US" dirty="0" smtClean="0"/>
          </a:p>
          <a:p>
            <a:r>
              <a:rPr lang="en-US" dirty="0" smtClean="0"/>
              <a:t>BTs are defined as multiple when they are separated by more </a:t>
            </a:r>
            <a:r>
              <a:rPr lang="en-US" dirty="0"/>
              <a:t>than 1 to 3 cm at the AV junction. </a:t>
            </a:r>
            <a:endParaRPr lang="en-US" dirty="0" smtClean="0"/>
          </a:p>
          <a:p>
            <a:r>
              <a:rPr lang="en-US" dirty="0" smtClean="0"/>
              <a:t>The </a:t>
            </a:r>
            <a:r>
              <a:rPr lang="en-US" dirty="0"/>
              <a:t>most common combination of widely spaced multiple BTs is </a:t>
            </a:r>
            <a:r>
              <a:rPr lang="en-US" dirty="0" err="1"/>
              <a:t>posteroseptal</a:t>
            </a:r>
            <a:r>
              <a:rPr lang="en-US" dirty="0"/>
              <a:t> and right free-wall BTs. </a:t>
            </a:r>
            <a:endParaRPr lang="en-US" dirty="0" smtClean="0"/>
          </a:p>
          <a:p>
            <a:r>
              <a:rPr lang="en-US" dirty="0" smtClean="0"/>
              <a:t>incidence </a:t>
            </a:r>
            <a:r>
              <a:rPr lang="en-US" dirty="0"/>
              <a:t>high in patients </a:t>
            </a:r>
            <a:r>
              <a:rPr lang="en-US" dirty="0" smtClean="0"/>
              <a:t>with- </a:t>
            </a:r>
          </a:p>
          <a:p>
            <a:r>
              <a:rPr lang="en-US" dirty="0" err="1" smtClean="0"/>
              <a:t>antidromic</a:t>
            </a:r>
            <a:r>
              <a:rPr lang="en-US" dirty="0" smtClean="0"/>
              <a:t> </a:t>
            </a:r>
            <a:r>
              <a:rPr lang="en-US" dirty="0"/>
              <a:t>atrioventricular reentrant tachycardia (AVRT) (50% to 75%), </a:t>
            </a:r>
            <a:endParaRPr lang="en-US" dirty="0" smtClean="0"/>
          </a:p>
          <a:p>
            <a:r>
              <a:rPr lang="en-US" dirty="0" smtClean="0"/>
              <a:t>patients with AF </a:t>
            </a:r>
            <a:r>
              <a:rPr lang="en-US" dirty="0"/>
              <a:t>resulted in ventricular fibrillation </a:t>
            </a:r>
            <a:r>
              <a:rPr lang="en-US" dirty="0" smtClean="0"/>
              <a:t>VF, </a:t>
            </a:r>
          </a:p>
          <a:p>
            <a:r>
              <a:rPr lang="en-US" dirty="0" smtClean="0"/>
              <a:t> </a:t>
            </a:r>
            <a:r>
              <a:rPr lang="en-US" dirty="0" err="1"/>
              <a:t>Ebstein</a:t>
            </a:r>
            <a:r>
              <a:rPr lang="en-US" dirty="0"/>
              <a:t> anomaly.</a:t>
            </a:r>
            <a:endParaRPr lang="en-IN" dirty="0"/>
          </a:p>
        </p:txBody>
      </p:sp>
    </p:spTree>
    <p:extLst>
      <p:ext uri="{BB962C8B-B14F-4D97-AF65-F5344CB8AC3E}">
        <p14:creationId xmlns:p14="http://schemas.microsoft.com/office/powerpoint/2010/main" val="13994717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spTree>
    <p:extLst>
      <p:ext uri="{BB962C8B-B14F-4D97-AF65-F5344CB8AC3E}">
        <p14:creationId xmlns:p14="http://schemas.microsoft.com/office/powerpoint/2010/main" val="130486541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10342627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6212381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105"/>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618" name="Google Shape;618;p105"/>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fontScale="92500" lnSpcReduction="10000"/>
          </a:bodyPr>
          <a:lstStyle/>
          <a:p>
            <a:pPr marL="0" indent="0">
              <a:buNone/>
            </a:pPr>
            <a:r>
              <a:rPr lang="en"/>
              <a:t>atypical bypass tract (BT) </a:t>
            </a:r>
            <a:endParaRPr/>
          </a:p>
          <a:p>
            <a:pPr marL="0" indent="0">
              <a:spcBef>
                <a:spcPts val="1200"/>
              </a:spcBef>
              <a:buNone/>
            </a:pPr>
            <a:r>
              <a:rPr lang="en"/>
              <a:t>conduction pathway that bypasses all or part of the normal conduction system but is not a rapidly conducting pathway connecting atrium and ventricle near the mitral or tricuspid annulus.</a:t>
            </a:r>
            <a:endParaRPr/>
          </a:p>
          <a:p>
            <a:pPr marL="0" indent="0">
              <a:spcBef>
                <a:spcPts val="1200"/>
              </a:spcBef>
              <a:buNone/>
            </a:pPr>
            <a:r>
              <a:rPr lang="en"/>
              <a:t>Thus pathways that connect the </a:t>
            </a:r>
            <a:endParaRPr/>
          </a:p>
          <a:p>
            <a:pPr>
              <a:spcBef>
                <a:spcPts val="1200"/>
              </a:spcBef>
              <a:buAutoNum type="arabicPeriod"/>
            </a:pPr>
            <a:r>
              <a:rPr lang="en"/>
              <a:t>atrium to the His bundle (HB) (atrio-Hisian BT), </a:t>
            </a:r>
            <a:endParaRPr/>
          </a:p>
          <a:p>
            <a:pPr>
              <a:buAutoNum type="arabicPeriod"/>
            </a:pPr>
            <a:r>
              <a:rPr lang="en"/>
              <a:t>atrioventricular node (AVN) to the His-Purkinje system (HPS) (nodofascicular BT), or </a:t>
            </a:r>
            <a:endParaRPr/>
          </a:p>
          <a:p>
            <a:pPr>
              <a:buAutoNum type="arabicPeriod"/>
            </a:pPr>
            <a:r>
              <a:rPr lang="en"/>
              <a:t>ventricle (nodoventricular BT), or </a:t>
            </a:r>
            <a:endParaRPr/>
          </a:p>
          <a:p>
            <a:pPr>
              <a:buAutoNum type="arabicPeriod"/>
            </a:pPr>
            <a:r>
              <a:rPr lang="en"/>
              <a:t>HPS to the ventricle (fasciculoventricular BT) fit into this designation</a:t>
            </a:r>
            <a:endParaRPr/>
          </a:p>
        </p:txBody>
      </p:sp>
    </p:spTree>
    <p:extLst>
      <p:ext uri="{BB962C8B-B14F-4D97-AF65-F5344CB8AC3E}">
        <p14:creationId xmlns:p14="http://schemas.microsoft.com/office/powerpoint/2010/main" val="80549467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106"/>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624" name="Google Shape;624;p106"/>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0" indent="0">
              <a:spcAft>
                <a:spcPts val="1200"/>
              </a:spcAft>
              <a:buNone/>
            </a:pPr>
            <a:endParaRPr/>
          </a:p>
        </p:txBody>
      </p:sp>
      <p:pic>
        <p:nvPicPr>
          <p:cNvPr id="625" name="Google Shape;625;p106"/>
          <p:cNvPicPr preferRelativeResize="0"/>
          <p:nvPr/>
        </p:nvPicPr>
        <p:blipFill>
          <a:blip r:embed="rId3">
            <a:alphaModFix/>
          </a:blip>
          <a:stretch>
            <a:fillRect/>
          </a:stretch>
        </p:blipFill>
        <p:spPr>
          <a:xfrm>
            <a:off x="1859676" y="1075501"/>
            <a:ext cx="5424625" cy="4689751"/>
          </a:xfrm>
          <a:prstGeom prst="rect">
            <a:avLst/>
          </a:prstGeom>
          <a:noFill/>
          <a:ln>
            <a:noFill/>
          </a:ln>
        </p:spPr>
      </p:pic>
    </p:spTree>
    <p:extLst>
      <p:ext uri="{BB962C8B-B14F-4D97-AF65-F5344CB8AC3E}">
        <p14:creationId xmlns:p14="http://schemas.microsoft.com/office/powerpoint/2010/main" val="34039690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101730455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24940466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21270120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319184134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706895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smtClean="0"/>
              <a:t>AV BT classification based on conduction</a:t>
            </a:r>
          </a:p>
          <a:p>
            <a:pPr marL="457200" indent="-457200">
              <a:buFont typeface="+mj-lt"/>
              <a:buAutoNum type="arabicPeriod"/>
            </a:pPr>
            <a:r>
              <a:rPr lang="en-IN" dirty="0" smtClean="0"/>
              <a:t>Bidirectional BT (60%)</a:t>
            </a:r>
          </a:p>
          <a:p>
            <a:pPr marL="457200" indent="-457200">
              <a:buFont typeface="+mj-lt"/>
              <a:buAutoNum type="arabicPeriod"/>
            </a:pPr>
            <a:r>
              <a:rPr lang="en-IN" dirty="0" smtClean="0"/>
              <a:t>Anterograde only / manifest BT(&lt;5%)</a:t>
            </a:r>
          </a:p>
          <a:p>
            <a:pPr marL="457200" indent="-457200">
              <a:buFont typeface="+mj-lt"/>
              <a:buAutoNum type="arabicPeriod"/>
            </a:pPr>
            <a:r>
              <a:rPr lang="en-IN" dirty="0" smtClean="0"/>
              <a:t>Retrograde only / concealed BT (17-37%)</a:t>
            </a:r>
            <a:endParaRPr lang="en-IN" dirty="0"/>
          </a:p>
        </p:txBody>
      </p:sp>
    </p:spTree>
    <p:extLst>
      <p:ext uri="{BB962C8B-B14F-4D97-AF65-F5344CB8AC3E}">
        <p14:creationId xmlns:p14="http://schemas.microsoft.com/office/powerpoint/2010/main" val="4665140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42249264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0" name="Google Shape;600;p102"/>
          <p:cNvSpPr txBox="1">
            <a:spLocks noGrp="1"/>
          </p:cNvSpPr>
          <p:nvPr>
            <p:ph type="body" idx="1"/>
          </p:nvPr>
        </p:nvSpPr>
        <p:spPr>
          <a:xfrm>
            <a:off x="311700" y="1628800"/>
            <a:ext cx="8520600" cy="3416400"/>
          </a:xfrm>
          <a:prstGeom prst="rect">
            <a:avLst/>
          </a:prstGeom>
        </p:spPr>
        <p:txBody>
          <a:bodyPr spcFirstLastPara="1" vert="horz" wrap="square" lIns="91425" tIns="91425" rIns="91425" bIns="91425" rtlCol="0" anchor="t" anchorCtr="0">
            <a:normAutofit fontScale="92500" lnSpcReduction="20000"/>
          </a:bodyPr>
          <a:lstStyle/>
          <a:p>
            <a:pPr marL="0" indent="0">
              <a:buNone/>
            </a:pPr>
            <a:r>
              <a:rPr lang="en" dirty="0"/>
              <a:t>Left free-wall BTs</a:t>
            </a:r>
            <a:endParaRPr dirty="0"/>
          </a:p>
          <a:p>
            <a:pPr marL="0" indent="0">
              <a:spcBef>
                <a:spcPts val="1200"/>
              </a:spcBef>
              <a:buNone/>
            </a:pPr>
            <a:r>
              <a:rPr lang="en" dirty="0"/>
              <a:t>positive P waves in lead V1 and negative P waves in leads I and aVL. </a:t>
            </a:r>
            <a:endParaRPr dirty="0"/>
          </a:p>
          <a:p>
            <a:pPr marL="0" indent="0">
              <a:spcBef>
                <a:spcPts val="1200"/>
              </a:spcBef>
              <a:buNone/>
            </a:pPr>
            <a:r>
              <a:rPr lang="en" dirty="0"/>
              <a:t>retrograde P wave is negative in all three inferior leads, the BT is located at the inferoposterior mitral annulus.</a:t>
            </a:r>
            <a:endParaRPr dirty="0"/>
          </a:p>
          <a:p>
            <a:pPr marL="0" indent="0">
              <a:spcBef>
                <a:spcPts val="1200"/>
              </a:spcBef>
              <a:buNone/>
            </a:pPr>
            <a:r>
              <a:rPr lang="en" dirty="0"/>
              <a:t>As the BT location moves to the lateral mitral annulus, the P wave becomes isoelectric or biphasic in one of the three inferior leads. The P wave becomes positive in all inferior leads for left anterior/anterolateral BTs. </a:t>
            </a:r>
            <a:endParaRPr dirty="0"/>
          </a:p>
          <a:p>
            <a:pPr marL="0" indent="0">
              <a:spcBef>
                <a:spcPts val="1200"/>
              </a:spcBef>
              <a:buNone/>
            </a:pPr>
            <a:r>
              <a:rPr lang="en" dirty="0"/>
              <a:t>as the BT moves from posterior to anterior locations along the mitral annulus, the positive P wave is seen initially in lead III, followed by lead aVF and lead II.</a:t>
            </a:r>
            <a:endParaRPr dirty="0"/>
          </a:p>
          <a:p>
            <a:pPr marL="0" indent="0">
              <a:spcBef>
                <a:spcPts val="1200"/>
              </a:spcBef>
              <a:spcAft>
                <a:spcPts val="1200"/>
              </a:spcAft>
              <a:buNone/>
            </a:pPr>
            <a:endParaRPr dirty="0"/>
          </a:p>
        </p:txBody>
      </p:sp>
      <p:sp>
        <p:nvSpPr>
          <p:cNvPr id="2" name="Rectangle 1"/>
          <p:cNvSpPr/>
          <p:nvPr/>
        </p:nvSpPr>
        <p:spPr>
          <a:xfrm>
            <a:off x="311700" y="276492"/>
            <a:ext cx="7500660" cy="954107"/>
          </a:xfrm>
          <a:prstGeom prst="rect">
            <a:avLst/>
          </a:prstGeom>
        </p:spPr>
        <p:txBody>
          <a:bodyPr wrap="square">
            <a:spAutoFit/>
          </a:bodyPr>
          <a:lstStyle/>
          <a:p>
            <a:r>
              <a:rPr lang="en-US" sz="2800" dirty="0">
                <a:solidFill>
                  <a:schemeClr val="lt2"/>
                </a:solidFill>
              </a:rPr>
              <a:t>Localization Using Polarity of the Retrograde P Wave Morphology</a:t>
            </a:r>
            <a:endParaRPr lang="en-US" sz="2800" dirty="0"/>
          </a:p>
        </p:txBody>
      </p:sp>
    </p:spTree>
    <p:extLst>
      <p:ext uri="{BB962C8B-B14F-4D97-AF65-F5344CB8AC3E}">
        <p14:creationId xmlns:p14="http://schemas.microsoft.com/office/powerpoint/2010/main" val="11959053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103"/>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606" name="Google Shape;606;p103"/>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lnSpcReduction="10000"/>
          </a:bodyPr>
          <a:lstStyle/>
          <a:p>
            <a:pPr marL="0" indent="0">
              <a:buNone/>
            </a:pPr>
            <a:r>
              <a:rPr lang="en"/>
              <a:t>right free-wall BTs, </a:t>
            </a:r>
            <a:endParaRPr/>
          </a:p>
          <a:p>
            <a:pPr marL="0" indent="0">
              <a:spcBef>
                <a:spcPts val="1200"/>
              </a:spcBef>
              <a:buNone/>
            </a:pPr>
            <a:r>
              <a:rPr lang="en"/>
              <a:t>P wave is negative in lead V1 and positive or isoelectric in lead I.</a:t>
            </a:r>
            <a:endParaRPr/>
          </a:p>
          <a:p>
            <a:pPr marL="0" indent="0">
              <a:spcBef>
                <a:spcPts val="1200"/>
              </a:spcBef>
              <a:buNone/>
            </a:pPr>
            <a:r>
              <a:rPr lang="en"/>
              <a:t>If the P wave is positive in all inferior leads, the BT is located in the anterior wall.</a:t>
            </a:r>
            <a:endParaRPr/>
          </a:p>
          <a:p>
            <a:pPr marL="0" indent="0">
              <a:spcBef>
                <a:spcPts val="1200"/>
              </a:spcBef>
              <a:buNone/>
            </a:pPr>
            <a:r>
              <a:rPr lang="en"/>
              <a:t>the P wave is negative in all inferior leads, the BT is located in the posterior wall. </a:t>
            </a:r>
            <a:endParaRPr/>
          </a:p>
          <a:p>
            <a:pPr marL="0" indent="0">
              <a:spcBef>
                <a:spcPts val="1200"/>
              </a:spcBef>
              <a:buNone/>
            </a:pPr>
            <a:r>
              <a:rPr lang="en"/>
              <a:t>However, moving from the posterior to the anterior location, the positive P wave is seen initially in lead II, followed by lead aVF and lead III. </a:t>
            </a:r>
            <a:endParaRPr/>
          </a:p>
          <a:p>
            <a:pPr marL="0" indent="0">
              <a:spcBef>
                <a:spcPts val="1200"/>
              </a:spcBef>
              <a:spcAft>
                <a:spcPts val="1200"/>
              </a:spcAft>
              <a:buNone/>
            </a:pPr>
            <a:endParaRPr/>
          </a:p>
        </p:txBody>
      </p:sp>
    </p:spTree>
    <p:extLst>
      <p:ext uri="{BB962C8B-B14F-4D97-AF65-F5344CB8AC3E}">
        <p14:creationId xmlns:p14="http://schemas.microsoft.com/office/powerpoint/2010/main" val="216640683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104"/>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612" name="Google Shape;612;p104"/>
          <p:cNvSpPr txBox="1">
            <a:spLocks noGrp="1"/>
          </p:cNvSpPr>
          <p:nvPr>
            <p:ph type="body" idx="1"/>
          </p:nvPr>
        </p:nvSpPr>
        <p:spPr>
          <a:xfrm>
            <a:off x="311700" y="2009725"/>
            <a:ext cx="8520600" cy="3923400"/>
          </a:xfrm>
          <a:prstGeom prst="rect">
            <a:avLst/>
          </a:prstGeom>
        </p:spPr>
        <p:txBody>
          <a:bodyPr spcFirstLastPara="1" vert="horz" wrap="square" lIns="91425" tIns="91425" rIns="91425" bIns="91425" rtlCol="0" anchor="t" anchorCtr="0">
            <a:normAutofit fontScale="70000" lnSpcReduction="20000"/>
          </a:bodyPr>
          <a:lstStyle/>
          <a:p>
            <a:pPr marL="0" indent="0">
              <a:buNone/>
            </a:pPr>
            <a:r>
              <a:rPr lang="en"/>
              <a:t>Posteroseptal BTs</a:t>
            </a:r>
            <a:endParaRPr/>
          </a:p>
          <a:p>
            <a:pPr marL="0" indent="0">
              <a:spcBef>
                <a:spcPts val="1200"/>
              </a:spcBef>
              <a:buNone/>
            </a:pPr>
            <a:r>
              <a:rPr lang="en"/>
              <a:t>positive P waves in leads V1, aVR, and aVL, and isoelectric or biphasic P waves in lead I. </a:t>
            </a:r>
            <a:endParaRPr/>
          </a:p>
          <a:p>
            <a:pPr marL="0" indent="0">
              <a:spcBef>
                <a:spcPts val="1200"/>
              </a:spcBef>
              <a:buNone/>
            </a:pPr>
            <a:r>
              <a:rPr lang="en"/>
              <a:t>P waves are negative in all inferior leads (II, III, aVF). </a:t>
            </a:r>
            <a:endParaRPr/>
          </a:p>
          <a:p>
            <a:pPr marL="0" indent="0">
              <a:spcBef>
                <a:spcPts val="1200"/>
              </a:spcBef>
              <a:buNone/>
            </a:pPr>
            <a:endParaRPr/>
          </a:p>
          <a:p>
            <a:pPr marL="0" indent="0">
              <a:spcBef>
                <a:spcPts val="1200"/>
              </a:spcBef>
              <a:buNone/>
            </a:pPr>
            <a:r>
              <a:rPr lang="en"/>
              <a:t>Left posterior BTs</a:t>
            </a:r>
            <a:endParaRPr/>
          </a:p>
          <a:p>
            <a:pPr marL="0" indent="0">
              <a:spcBef>
                <a:spcPts val="1200"/>
              </a:spcBef>
              <a:buNone/>
            </a:pPr>
            <a:r>
              <a:rPr lang="en"/>
              <a:t>have negative P waves in the inferior leads, </a:t>
            </a:r>
            <a:endParaRPr/>
          </a:p>
          <a:p>
            <a:pPr marL="0" indent="0">
              <a:spcBef>
                <a:spcPts val="1200"/>
              </a:spcBef>
              <a:buNone/>
            </a:pPr>
            <a:r>
              <a:rPr lang="en"/>
              <a:t>P waves are more negative in lead II than in lead III and are more positive in lead aVR than in lead aVL. </a:t>
            </a:r>
            <a:endParaRPr/>
          </a:p>
          <a:p>
            <a:pPr marL="0" indent="0">
              <a:spcBef>
                <a:spcPts val="1200"/>
              </a:spcBef>
              <a:buNone/>
            </a:pPr>
            <a:r>
              <a:rPr lang="en"/>
              <a:t>Discrimination between left and right posteroseptal BTs based on P wave morphology is limited.</a:t>
            </a:r>
            <a:endParaRPr/>
          </a:p>
          <a:p>
            <a:pPr marL="0" indent="0">
              <a:spcBef>
                <a:spcPts val="1200"/>
              </a:spcBef>
              <a:spcAft>
                <a:spcPts val="1200"/>
              </a:spcAft>
              <a:buNone/>
            </a:pPr>
            <a:r>
              <a:rPr lang="en"/>
              <a:t>In contrast, anteroseptal BTs display positive P waves in inferior leads and biphasic P waves in lead V1.</a:t>
            </a:r>
            <a:endParaRPr/>
          </a:p>
        </p:txBody>
      </p:sp>
    </p:spTree>
    <p:extLst>
      <p:ext uri="{BB962C8B-B14F-4D97-AF65-F5344CB8AC3E}">
        <p14:creationId xmlns:p14="http://schemas.microsoft.com/office/powerpoint/2010/main" val="28084622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114239430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val="124918288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5" name="Picture 4"/>
          <p:cNvPicPr>
            <a:picLocks noChangeAspect="1"/>
          </p:cNvPicPr>
          <p:nvPr/>
        </p:nvPicPr>
        <p:blipFill>
          <a:blip r:embed="rId2"/>
          <a:stretch>
            <a:fillRect/>
          </a:stretch>
        </p:blipFill>
        <p:spPr>
          <a:xfrm>
            <a:off x="439739" y="1114560"/>
            <a:ext cx="8264520" cy="4628878"/>
          </a:xfrm>
          <a:prstGeom prst="rect">
            <a:avLst/>
          </a:prstGeom>
        </p:spPr>
      </p:pic>
    </p:spTree>
    <p:extLst>
      <p:ext uri="{BB962C8B-B14F-4D97-AF65-F5344CB8AC3E}">
        <p14:creationId xmlns:p14="http://schemas.microsoft.com/office/powerpoint/2010/main" val="11156224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539552" y="1206274"/>
            <a:ext cx="7899068" cy="4743006"/>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776323" y="1513505"/>
            <a:ext cx="7591355" cy="3830988"/>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723362" y="1275173"/>
            <a:ext cx="7697277" cy="430765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683568" y="1412776"/>
          <a:ext cx="7776864" cy="3600400"/>
        </p:xfrm>
        <a:graphic>
          <a:graphicData uri="http://schemas.openxmlformats.org/drawingml/2006/table">
            <a:tbl>
              <a:tblPr firstRow="1" bandRow="1">
                <a:tableStyleId>{5C22544A-7EE6-4342-B048-85BDC9FD1C3A}</a:tableStyleId>
              </a:tblPr>
              <a:tblGrid>
                <a:gridCol w="3888432">
                  <a:extLst>
                    <a:ext uri="{9D8B030D-6E8A-4147-A177-3AD203B41FA5}">
                      <a16:colId xmlns:a16="http://schemas.microsoft.com/office/drawing/2014/main" val="1092603984"/>
                    </a:ext>
                  </a:extLst>
                </a:gridCol>
                <a:gridCol w="3888432">
                  <a:extLst>
                    <a:ext uri="{9D8B030D-6E8A-4147-A177-3AD203B41FA5}">
                      <a16:colId xmlns:a16="http://schemas.microsoft.com/office/drawing/2014/main" val="3950174294"/>
                    </a:ext>
                  </a:extLst>
                </a:gridCol>
              </a:tblGrid>
              <a:tr h="897210">
                <a:tc>
                  <a:txBody>
                    <a:bodyPr/>
                    <a:lstStyle/>
                    <a:p>
                      <a:pPr algn="ctr"/>
                      <a:r>
                        <a:rPr lang="en-US" sz="2800" i="1" dirty="0" smtClean="0">
                          <a:solidFill>
                            <a:schemeClr val="tx1"/>
                          </a:solidFill>
                        </a:rPr>
                        <a:t>AVN</a:t>
                      </a:r>
                      <a:endParaRPr lang="en-IN" sz="2800" i="1" dirty="0">
                        <a:solidFill>
                          <a:schemeClr val="tx1"/>
                        </a:solidFill>
                      </a:endParaRPr>
                    </a:p>
                  </a:txBody>
                  <a:tcPr/>
                </a:tc>
                <a:tc>
                  <a:txBody>
                    <a:bodyPr/>
                    <a:lstStyle/>
                    <a:p>
                      <a:pPr algn="ctr"/>
                      <a:r>
                        <a:rPr lang="en-US" sz="2800" i="1" dirty="0" smtClean="0">
                          <a:solidFill>
                            <a:schemeClr val="tx1"/>
                          </a:solidFill>
                        </a:rPr>
                        <a:t>AV</a:t>
                      </a:r>
                      <a:r>
                        <a:rPr lang="en-US" sz="2800" i="1" baseline="0" dirty="0" smtClean="0">
                          <a:solidFill>
                            <a:schemeClr val="tx1"/>
                          </a:solidFill>
                        </a:rPr>
                        <a:t> BT</a:t>
                      </a:r>
                      <a:endParaRPr lang="en-IN" sz="2800" i="1" dirty="0">
                        <a:solidFill>
                          <a:schemeClr val="tx1"/>
                        </a:solidFill>
                      </a:endParaRPr>
                    </a:p>
                  </a:txBody>
                  <a:tcPr/>
                </a:tc>
                <a:extLst>
                  <a:ext uri="{0D108BD9-81ED-4DB2-BD59-A6C34878D82A}">
                    <a16:rowId xmlns:a16="http://schemas.microsoft.com/office/drawing/2014/main" val="53670077"/>
                  </a:ext>
                </a:extLst>
              </a:tr>
              <a:tr h="1491415">
                <a:tc>
                  <a:txBody>
                    <a:bodyPr/>
                    <a:lstStyle/>
                    <a:p>
                      <a:pPr algn="ctr"/>
                      <a:r>
                        <a:rPr lang="en-US" dirty="0" smtClean="0"/>
                        <a:t>slow inward calcium current for generation and propagation of its action potential</a:t>
                      </a:r>
                      <a:endParaRPr lang="en-IN" dirty="0"/>
                    </a:p>
                  </a:txBody>
                  <a:tcPr/>
                </a:tc>
                <a:tc>
                  <a:txBody>
                    <a:bodyPr/>
                    <a:lstStyle/>
                    <a:p>
                      <a:pPr algn="ctr"/>
                      <a:r>
                        <a:rPr lang="en-US" dirty="0" smtClean="0"/>
                        <a:t>Conduction-rapid inward sodium current</a:t>
                      </a:r>
                      <a:endParaRPr lang="en-IN" dirty="0"/>
                    </a:p>
                  </a:txBody>
                  <a:tcPr/>
                </a:tc>
                <a:extLst>
                  <a:ext uri="{0D108BD9-81ED-4DB2-BD59-A6C34878D82A}">
                    <a16:rowId xmlns:a16="http://schemas.microsoft.com/office/drawing/2014/main" val="2103990937"/>
                  </a:ext>
                </a:extLst>
              </a:tr>
              <a:tr h="1211775">
                <a:tc>
                  <a:txBody>
                    <a:bodyPr/>
                    <a:lstStyle/>
                    <a:p>
                      <a:pPr algn="ctr"/>
                      <a:r>
                        <a:rPr lang="en-US" b="1" i="1" dirty="0" err="1" smtClean="0"/>
                        <a:t>decremental</a:t>
                      </a:r>
                      <a:r>
                        <a:rPr lang="en-US" b="1" i="1" dirty="0" smtClean="0"/>
                        <a:t> conduction</a:t>
                      </a:r>
                      <a:endParaRPr lang="en-IN" dirty="0"/>
                    </a:p>
                  </a:txBody>
                  <a:tcPr/>
                </a:tc>
                <a:tc>
                  <a:txBody>
                    <a:bodyPr/>
                    <a:lstStyle/>
                    <a:p>
                      <a:pPr algn="ctr"/>
                      <a:r>
                        <a:rPr lang="en-US" dirty="0" smtClean="0"/>
                        <a:t>all-or-none fashion (i.e., </a:t>
                      </a:r>
                      <a:r>
                        <a:rPr lang="en-US" dirty="0" err="1" smtClean="0"/>
                        <a:t>nondecremental</a:t>
                      </a:r>
                      <a:r>
                        <a:rPr lang="en-US" dirty="0" smtClean="0"/>
                        <a:t> conduction)</a:t>
                      </a:r>
                      <a:endParaRPr lang="en-IN" dirty="0"/>
                    </a:p>
                  </a:txBody>
                  <a:tcPr/>
                </a:tc>
                <a:extLst>
                  <a:ext uri="{0D108BD9-81ED-4DB2-BD59-A6C34878D82A}">
                    <a16:rowId xmlns:a16="http://schemas.microsoft.com/office/drawing/2014/main" val="3094470779"/>
                  </a:ext>
                </a:extLst>
              </a:tr>
            </a:tbl>
          </a:graphicData>
        </a:graphic>
      </p:graphicFrame>
      <p:sp>
        <p:nvSpPr>
          <p:cNvPr id="6" name="TextBox 5"/>
          <p:cNvSpPr txBox="1"/>
          <p:nvPr/>
        </p:nvSpPr>
        <p:spPr>
          <a:xfrm>
            <a:off x="1115616" y="5301208"/>
            <a:ext cx="6696744" cy="923330"/>
          </a:xfrm>
          <a:prstGeom prst="rect">
            <a:avLst/>
          </a:prstGeom>
          <a:noFill/>
        </p:spPr>
        <p:txBody>
          <a:bodyPr wrap="square" rtlCol="0">
            <a:spAutoFit/>
          </a:bodyPr>
          <a:lstStyle/>
          <a:p>
            <a:r>
              <a:rPr lang="en-US" dirty="0"/>
              <a:t>AV conduction is more rapid through the AV BT than through the AVN, a difference that is exaggerated at faster heart rates.</a:t>
            </a:r>
            <a:endParaRPr lang="en-IN" dirty="0"/>
          </a:p>
        </p:txBody>
      </p:sp>
    </p:spTree>
    <p:extLst>
      <p:ext uri="{BB962C8B-B14F-4D97-AF65-F5344CB8AC3E}">
        <p14:creationId xmlns:p14="http://schemas.microsoft.com/office/powerpoint/2010/main" val="843402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974" y="658012"/>
            <a:ext cx="6824330" cy="1042796"/>
          </a:xfrm>
        </p:spPr>
        <p:txBody>
          <a:bodyPr/>
          <a:lstStyle/>
          <a:p>
            <a:r>
              <a:rPr lang="en-US" sz="2800" dirty="0"/>
              <a:t>Concealed Accessory Pathways</a:t>
            </a:r>
            <a:r>
              <a:rPr lang="en-US" dirty="0"/>
              <a:t/>
            </a:r>
            <a:br>
              <a:rPr lang="en-US" dirty="0"/>
            </a:br>
            <a:endParaRPr lang="en-IN" dirty="0"/>
          </a:p>
        </p:txBody>
      </p:sp>
      <p:sp>
        <p:nvSpPr>
          <p:cNvPr id="3" name="Content Placeholder 2"/>
          <p:cNvSpPr>
            <a:spLocks noGrp="1"/>
          </p:cNvSpPr>
          <p:nvPr>
            <p:ph idx="1"/>
          </p:nvPr>
        </p:nvSpPr>
        <p:spPr>
          <a:xfrm>
            <a:off x="1115616" y="1484784"/>
            <a:ext cx="6711654" cy="4195481"/>
          </a:xfrm>
        </p:spPr>
        <p:txBody>
          <a:bodyPr>
            <a:normAutofit fontScale="92500" lnSpcReduction="10000"/>
          </a:bodyPr>
          <a:lstStyle/>
          <a:p>
            <a:r>
              <a:rPr lang="en-US" dirty="0" smtClean="0"/>
              <a:t>conduction only in the retrograde (VA) direction at rates similar or greater than the sinus rate.</a:t>
            </a:r>
          </a:p>
          <a:p>
            <a:r>
              <a:rPr lang="en-US" dirty="0" smtClean="0"/>
              <a:t>noted in between15% to 42% of patients with accessory pathway.</a:t>
            </a:r>
          </a:p>
          <a:p>
            <a:r>
              <a:rPr lang="en-US" dirty="0" smtClean="0"/>
              <a:t>Approximately one third of AVRTs are due to concealed accessory pathways.</a:t>
            </a:r>
          </a:p>
          <a:p>
            <a:r>
              <a:rPr lang="en-US" dirty="0" smtClean="0"/>
              <a:t>no </a:t>
            </a:r>
            <a:r>
              <a:rPr lang="en-US" dirty="0" err="1" smtClean="0"/>
              <a:t>preexcitation</a:t>
            </a:r>
            <a:r>
              <a:rPr lang="en-US" dirty="0" smtClean="0"/>
              <a:t> on ECG during NSR, </a:t>
            </a:r>
          </a:p>
          <a:p>
            <a:r>
              <a:rPr lang="en-US" dirty="0" smtClean="0"/>
              <a:t>rapid </a:t>
            </a:r>
            <a:r>
              <a:rPr lang="en-US" dirty="0" err="1" smtClean="0"/>
              <a:t>preexcited</a:t>
            </a:r>
            <a:r>
              <a:rPr lang="en-US" dirty="0" smtClean="0"/>
              <a:t> responses are not observed during AF.</a:t>
            </a:r>
          </a:p>
          <a:p>
            <a:r>
              <a:rPr lang="en-US" dirty="0" smtClean="0"/>
              <a:t>Concealed pathways are more frequently localized to the left free wall (64%), and less frequently in </a:t>
            </a:r>
            <a:r>
              <a:rPr lang="en-US" dirty="0" err="1" smtClean="0"/>
              <a:t>Septal</a:t>
            </a:r>
            <a:r>
              <a:rPr lang="en-US" dirty="0" smtClean="0"/>
              <a:t> (31%) and right free wall locations.</a:t>
            </a:r>
            <a:endParaRPr lang="en-IN" dirty="0"/>
          </a:p>
        </p:txBody>
      </p:sp>
    </p:spTree>
    <p:extLst>
      <p:ext uri="{BB962C8B-B14F-4D97-AF65-F5344CB8AC3E}">
        <p14:creationId xmlns:p14="http://schemas.microsoft.com/office/powerpoint/2010/main" val="126957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7" name="Google Shape;187;p35"/>
          <p:cNvSpPr txBox="1">
            <a:spLocks noGrp="1"/>
          </p:cNvSpPr>
          <p:nvPr>
            <p:ph type="body" idx="1"/>
          </p:nvPr>
        </p:nvSpPr>
        <p:spPr>
          <a:xfrm>
            <a:off x="395536" y="1270929"/>
            <a:ext cx="5040560" cy="4824536"/>
          </a:xfrm>
          <a:prstGeom prst="rect">
            <a:avLst/>
          </a:prstGeom>
        </p:spPr>
        <p:txBody>
          <a:bodyPr spcFirstLastPara="1" vert="horz" wrap="square" lIns="91425" tIns="91425" rIns="91425" bIns="91425" rtlCol="0" anchor="t" anchorCtr="0">
            <a:noAutofit/>
          </a:bodyPr>
          <a:lstStyle/>
          <a:p>
            <a:pPr marL="0" indent="0">
              <a:buNone/>
            </a:pPr>
            <a:r>
              <a:rPr lang="en" sz="1800" dirty="0"/>
              <a:t>1930 : Wolf, Parkinson &amp; White described a syndrome that consisted of</a:t>
            </a:r>
            <a:endParaRPr sz="1800" dirty="0"/>
          </a:p>
          <a:p>
            <a:pPr marL="457200" lvl="1" indent="0">
              <a:spcBef>
                <a:spcPts val="1200"/>
              </a:spcBef>
              <a:buNone/>
            </a:pPr>
            <a:r>
              <a:rPr lang="en" dirty="0"/>
              <a:t>Short PR-interval (&lt;0.12 sec)</a:t>
            </a:r>
            <a:endParaRPr dirty="0"/>
          </a:p>
          <a:p>
            <a:pPr marL="457200" lvl="1" indent="0">
              <a:spcBef>
                <a:spcPts val="1200"/>
              </a:spcBef>
              <a:buNone/>
            </a:pPr>
            <a:r>
              <a:rPr lang="en" dirty="0"/>
              <a:t>Bundle branch block on surface QRS</a:t>
            </a:r>
            <a:endParaRPr dirty="0"/>
          </a:p>
          <a:p>
            <a:pPr marL="457200" lvl="1" indent="0">
              <a:spcBef>
                <a:spcPts val="1200"/>
              </a:spcBef>
              <a:buNone/>
            </a:pPr>
            <a:r>
              <a:rPr lang="en" dirty="0"/>
              <a:t>Paroxysmal tachycardia</a:t>
            </a:r>
            <a:endParaRPr dirty="0"/>
          </a:p>
          <a:p>
            <a:pPr marL="0" indent="0">
              <a:spcBef>
                <a:spcPts val="1200"/>
              </a:spcBef>
              <a:buNone/>
            </a:pPr>
            <a:endParaRPr sz="1800" dirty="0"/>
          </a:p>
          <a:p>
            <a:pPr marL="0" indent="0">
              <a:spcBef>
                <a:spcPts val="1200"/>
              </a:spcBef>
              <a:buNone/>
            </a:pPr>
            <a:r>
              <a:rPr lang="en" sz="1800" dirty="0"/>
              <a:t>1932: Wolferth and Wood – hypothesized  Extra-nodal AV connections to be the basis for this syndrome</a:t>
            </a:r>
            <a:endParaRPr sz="1800" dirty="0"/>
          </a:p>
          <a:p>
            <a:pPr marL="0" indent="0">
              <a:spcBef>
                <a:spcPts val="1200"/>
              </a:spcBef>
              <a:buNone/>
            </a:pPr>
            <a:r>
              <a:rPr lang="en" sz="1800" dirty="0"/>
              <a:t>1969: Sealy et al surgically confirmed.</a:t>
            </a:r>
            <a:endParaRPr sz="1800" dirty="0"/>
          </a:p>
          <a:p>
            <a:pPr marL="0" indent="0">
              <a:spcBef>
                <a:spcPts val="1200"/>
              </a:spcBef>
              <a:buNone/>
            </a:pPr>
            <a:endParaRPr sz="1800" dirty="0"/>
          </a:p>
          <a:p>
            <a:pPr marL="0" indent="0">
              <a:spcBef>
                <a:spcPts val="1200"/>
              </a:spcBef>
              <a:spcAft>
                <a:spcPts val="1200"/>
              </a:spcAft>
              <a:buNone/>
            </a:pPr>
            <a:endParaRPr sz="1800" dirty="0"/>
          </a:p>
        </p:txBody>
      </p:sp>
      <p:pic>
        <p:nvPicPr>
          <p:cNvPr id="188" name="Google Shape;188;p35"/>
          <p:cNvPicPr preferRelativeResize="0"/>
          <p:nvPr/>
        </p:nvPicPr>
        <p:blipFill rotWithShape="1">
          <a:blip r:embed="rId3">
            <a:alphaModFix/>
          </a:blip>
          <a:srcRect l="52756" t="1930" b="-1929"/>
          <a:stretch/>
        </p:blipFill>
        <p:spPr>
          <a:xfrm>
            <a:off x="5422147" y="1287309"/>
            <a:ext cx="3312368" cy="4968552"/>
          </a:xfrm>
          <a:prstGeom prst="rect">
            <a:avLst/>
          </a:prstGeom>
          <a:noFill/>
          <a:ln>
            <a:noFill/>
          </a:ln>
        </p:spPr>
      </p:pic>
      <p:sp>
        <p:nvSpPr>
          <p:cNvPr id="4" name="Title 1"/>
          <p:cNvSpPr>
            <a:spLocks noGrp="1"/>
          </p:cNvSpPr>
          <p:nvPr>
            <p:ph type="title"/>
          </p:nvPr>
        </p:nvSpPr>
        <p:spPr>
          <a:xfrm>
            <a:off x="467544" y="260648"/>
            <a:ext cx="7055380" cy="1400530"/>
          </a:xfrm>
        </p:spPr>
        <p:txBody>
          <a:bodyPr>
            <a:normAutofit/>
          </a:bodyPr>
          <a:lstStyle/>
          <a:p>
            <a:r>
              <a:rPr lang="en-IN" sz="3200" dirty="0" smtClean="0"/>
              <a:t>Wolff-Parkinson-White </a:t>
            </a:r>
            <a:r>
              <a:rPr lang="en-IN" sz="3200" dirty="0"/>
              <a:t>Syndrome</a:t>
            </a:r>
            <a:endParaRPr lang="en-US" sz="3200" dirty="0"/>
          </a:p>
        </p:txBody>
      </p:sp>
    </p:spTree>
    <p:extLst>
      <p:ext uri="{BB962C8B-B14F-4D97-AF65-F5344CB8AC3E}">
        <p14:creationId xmlns:p14="http://schemas.microsoft.com/office/powerpoint/2010/main" val="3614526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IN" dirty="0" smtClean="0"/>
              <a:t>WPW pattern</a:t>
            </a:r>
          </a:p>
          <a:p>
            <a:pPr lvl="1"/>
            <a:r>
              <a:rPr lang="en-IN" dirty="0" smtClean="0"/>
              <a:t>constellation </a:t>
            </a:r>
            <a:r>
              <a:rPr lang="en-IN" dirty="0"/>
              <a:t>of ECG abnormalities related to the presence of a manifest AV BT </a:t>
            </a:r>
            <a:r>
              <a:rPr lang="en-IN" dirty="0" smtClean="0"/>
              <a:t>i.e.</a:t>
            </a:r>
          </a:p>
          <a:p>
            <a:pPr lvl="1"/>
            <a:r>
              <a:rPr lang="en-IN" dirty="0" smtClean="0"/>
              <a:t>short </a:t>
            </a:r>
            <a:r>
              <a:rPr lang="en-IN" dirty="0"/>
              <a:t>PR interval, </a:t>
            </a:r>
            <a:endParaRPr lang="en-IN" dirty="0" smtClean="0"/>
          </a:p>
          <a:p>
            <a:pPr lvl="1"/>
            <a:r>
              <a:rPr lang="en-IN" dirty="0" smtClean="0"/>
              <a:t>delta </a:t>
            </a:r>
            <a:r>
              <a:rPr lang="en-IN" dirty="0"/>
              <a:t>wave, </a:t>
            </a:r>
            <a:endParaRPr lang="en-IN" dirty="0" smtClean="0"/>
          </a:p>
          <a:p>
            <a:pPr lvl="1"/>
            <a:r>
              <a:rPr lang="en-IN" dirty="0" smtClean="0"/>
              <a:t>wide </a:t>
            </a:r>
            <a:r>
              <a:rPr lang="en-IN" dirty="0"/>
              <a:t>QRS </a:t>
            </a:r>
            <a:r>
              <a:rPr lang="en-IN" dirty="0" smtClean="0"/>
              <a:t>complex</a:t>
            </a:r>
          </a:p>
          <a:p>
            <a:pPr lvl="1"/>
            <a:r>
              <a:rPr lang="en-IN" dirty="0" smtClean="0">
                <a:solidFill>
                  <a:srgbClr val="00B0F0"/>
                </a:solidFill>
              </a:rPr>
              <a:t>in </a:t>
            </a:r>
            <a:r>
              <a:rPr lang="en-IN" dirty="0">
                <a:solidFill>
                  <a:srgbClr val="00B0F0"/>
                </a:solidFill>
              </a:rPr>
              <a:t>asymptomatic patients </a:t>
            </a:r>
            <a:endParaRPr lang="en-IN" dirty="0" smtClean="0">
              <a:solidFill>
                <a:srgbClr val="00B0F0"/>
              </a:solidFill>
            </a:endParaRPr>
          </a:p>
        </p:txBody>
      </p:sp>
      <p:sp>
        <p:nvSpPr>
          <p:cNvPr id="4" name="Title 3"/>
          <p:cNvSpPr>
            <a:spLocks noGrp="1"/>
          </p:cNvSpPr>
          <p:nvPr>
            <p:ph type="title"/>
          </p:nvPr>
        </p:nvSpPr>
        <p:spPr/>
        <p:txBody>
          <a:bodyPr/>
          <a:lstStyle/>
          <a:p>
            <a:endParaRPr lang="en-IN"/>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IN" dirty="0"/>
              <a:t>WPW syndrome </a:t>
            </a:r>
          </a:p>
          <a:p>
            <a:pPr lvl="1"/>
            <a:r>
              <a:rPr lang="en-IN" dirty="0"/>
              <a:t>combination of ventricular </a:t>
            </a:r>
            <a:r>
              <a:rPr lang="en-IN" dirty="0" err="1"/>
              <a:t>preexcitation</a:t>
            </a:r>
            <a:r>
              <a:rPr lang="en-IN" dirty="0"/>
              <a:t> and either a documented </a:t>
            </a:r>
            <a:r>
              <a:rPr lang="en-IN" dirty="0">
                <a:solidFill>
                  <a:srgbClr val="00B0F0"/>
                </a:solidFill>
              </a:rPr>
              <a:t>tachyarrhythmia </a:t>
            </a:r>
            <a:r>
              <a:rPr lang="en-IN" dirty="0"/>
              <a:t>or symptoms of a tachyarrhythmia</a:t>
            </a:r>
            <a:endParaRPr lang="en-US" dirty="0"/>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BT exhibits practically </a:t>
            </a:r>
            <a:r>
              <a:rPr lang="en-US" dirty="0" err="1"/>
              <a:t>nondecremental</a:t>
            </a:r>
            <a:r>
              <a:rPr lang="en-US" dirty="0"/>
              <a:t> conduction, the early ventricular activation (i.e., P-delta interval) remains almost </a:t>
            </a:r>
            <a:r>
              <a:rPr lang="en-US" dirty="0" smtClean="0"/>
              <a:t>constant </a:t>
            </a:r>
            <a:r>
              <a:rPr lang="en-US" dirty="0"/>
              <a:t>at all atrial </a:t>
            </a:r>
            <a:r>
              <a:rPr lang="en-US" dirty="0" smtClean="0"/>
              <a:t>rates</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00" y="1457331"/>
            <a:ext cx="7278687"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876049" y="999786"/>
            <a:ext cx="5391902" cy="485842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6"/>
          <p:cNvSpPr txBox="1">
            <a:spLocks noGrp="1"/>
          </p:cNvSpPr>
          <p:nvPr>
            <p:ph type="title"/>
          </p:nvPr>
        </p:nvSpPr>
        <p:spPr>
          <a:xfrm>
            <a:off x="336852" y="404664"/>
            <a:ext cx="7259484" cy="1080120"/>
          </a:xfrm>
          <a:prstGeom prst="rect">
            <a:avLst/>
          </a:prstGeom>
        </p:spPr>
        <p:txBody>
          <a:bodyPr spcFirstLastPara="1" vert="horz" wrap="square" lIns="91425" tIns="91425" rIns="91425" bIns="91425" rtlCol="0" anchor="t" anchorCtr="0">
            <a:noAutofit/>
          </a:bodyPr>
          <a:lstStyle/>
          <a:p>
            <a:pPr>
              <a:lnSpc>
                <a:spcPct val="115000"/>
              </a:lnSpc>
              <a:spcAft>
                <a:spcPts val="1200"/>
              </a:spcAft>
            </a:pPr>
            <a:r>
              <a:rPr lang="en" sz="2800" dirty="0">
                <a:solidFill>
                  <a:schemeClr val="lt2"/>
                </a:solidFill>
              </a:rPr>
              <a:t>EPIDEMIOLOGY AND NATURAL HISTORY of WPW Syndrome </a:t>
            </a:r>
            <a:endParaRPr sz="2800" dirty="0"/>
          </a:p>
        </p:txBody>
      </p:sp>
      <p:sp>
        <p:nvSpPr>
          <p:cNvPr id="194" name="Google Shape;194;p36"/>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a:t>prevalence of WPW pattern on the surface ECG is </a:t>
            </a:r>
            <a:r>
              <a:rPr lang="en" dirty="0" smtClean="0"/>
              <a:t>0.1-0.3</a:t>
            </a:r>
            <a:r>
              <a:rPr lang="en" dirty="0"/>
              <a:t>% in the general population.</a:t>
            </a:r>
            <a:endParaRPr dirty="0"/>
          </a:p>
          <a:p>
            <a:pPr marL="342900">
              <a:spcBef>
                <a:spcPts val="1200"/>
              </a:spcBef>
              <a:buFont typeface="Wingdings" panose="05000000000000000000" pitchFamily="2" charset="2"/>
              <a:buChar char="Ø"/>
            </a:pPr>
            <a:r>
              <a:rPr lang="en" dirty="0"/>
              <a:t>The prevalence is increased to 0.55% among first-degree relatives of affected patients, suggesting a familial component. </a:t>
            </a:r>
            <a:endParaRPr dirty="0"/>
          </a:p>
          <a:p>
            <a:pPr marL="342900">
              <a:spcBef>
                <a:spcPts val="1200"/>
              </a:spcBef>
              <a:buFont typeface="Wingdings" panose="05000000000000000000" pitchFamily="2" charset="2"/>
              <a:buChar char="Ø"/>
            </a:pPr>
            <a:r>
              <a:rPr lang="en" dirty="0"/>
              <a:t>incidence in </a:t>
            </a:r>
            <a:r>
              <a:rPr lang="en" b="1" dirty="0">
                <a:solidFill>
                  <a:schemeClr val="accent1">
                    <a:lumMod val="60000"/>
                    <a:lumOff val="40000"/>
                  </a:schemeClr>
                </a:solidFill>
              </a:rPr>
              <a:t>men</a:t>
            </a:r>
            <a:r>
              <a:rPr lang="en" dirty="0"/>
              <a:t> is twice that in women, and </a:t>
            </a:r>
            <a:endParaRPr dirty="0"/>
          </a:p>
          <a:p>
            <a:pPr marL="342900">
              <a:spcBef>
                <a:spcPts val="1200"/>
              </a:spcBef>
              <a:buFont typeface="Wingdings" panose="05000000000000000000" pitchFamily="2" charset="2"/>
              <a:buChar char="Ø"/>
            </a:pPr>
            <a:r>
              <a:rPr lang="en" dirty="0"/>
              <a:t>highest in the </a:t>
            </a:r>
            <a:r>
              <a:rPr lang="en" dirty="0">
                <a:solidFill>
                  <a:schemeClr val="accent1">
                    <a:lumMod val="60000"/>
                    <a:lumOff val="40000"/>
                  </a:schemeClr>
                </a:solidFill>
              </a:rPr>
              <a:t>first year </a:t>
            </a:r>
            <a:r>
              <a:rPr lang="en" dirty="0"/>
              <a:t>of life, with a secondary peak in young adulthood.</a:t>
            </a:r>
            <a:endParaRPr dirty="0"/>
          </a:p>
          <a:p>
            <a:pPr marL="0" indent="0">
              <a:spcBef>
                <a:spcPts val="1200"/>
              </a:spcBef>
              <a:spcAft>
                <a:spcPts val="1200"/>
              </a:spcAft>
              <a:buNone/>
            </a:pPr>
            <a:endParaRPr dirty="0"/>
          </a:p>
        </p:txBody>
      </p:sp>
    </p:spTree>
    <p:extLst>
      <p:ext uri="{BB962C8B-B14F-4D97-AF65-F5344CB8AC3E}">
        <p14:creationId xmlns:p14="http://schemas.microsoft.com/office/powerpoint/2010/main" val="2753416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7"/>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200" name="Google Shape;200;p37"/>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a:t>The WPW pattern on the surface ECG can be intermittent and can even permanently disappear with loss of anterograde but preserved retrograde conduction. </a:t>
            </a:r>
            <a:endParaRPr dirty="0"/>
          </a:p>
          <a:p>
            <a:pPr marL="342900">
              <a:spcBef>
                <a:spcPts val="1200"/>
              </a:spcBef>
              <a:buFont typeface="Wingdings" panose="05000000000000000000" pitchFamily="2" charset="2"/>
              <a:buChar char="Ø"/>
            </a:pPr>
            <a:r>
              <a:rPr lang="en" dirty="0"/>
              <a:t>Loss of preexcitation has been observed in up to 31% of adults and</a:t>
            </a:r>
            <a:endParaRPr dirty="0"/>
          </a:p>
          <a:p>
            <a:pPr marL="342900">
              <a:spcBef>
                <a:spcPts val="1200"/>
              </a:spcBef>
              <a:buFont typeface="Wingdings" panose="05000000000000000000" pitchFamily="2" charset="2"/>
              <a:buChar char="Ø"/>
            </a:pPr>
            <a:r>
              <a:rPr lang="en" dirty="0"/>
              <a:t> in 0% to 33% of children and adolescents over a 5-year time period. </a:t>
            </a:r>
            <a:endParaRPr dirty="0"/>
          </a:p>
        </p:txBody>
      </p:sp>
    </p:spTree>
    <p:extLst>
      <p:ext uri="{BB962C8B-B14F-4D97-AF65-F5344CB8AC3E}">
        <p14:creationId xmlns:p14="http://schemas.microsoft.com/office/powerpoint/2010/main" val="1960285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8"/>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206" name="Google Shape;206;p38"/>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Autofit/>
          </a:bodyPr>
          <a:lstStyle/>
          <a:p>
            <a:pPr marL="285750" indent="-285750">
              <a:spcBef>
                <a:spcPts val="1200"/>
              </a:spcBef>
              <a:buFont typeface="Wingdings" panose="05000000000000000000" pitchFamily="2" charset="2"/>
              <a:buChar char="Ø"/>
            </a:pPr>
            <a:r>
              <a:rPr lang="en" dirty="0" smtClean="0"/>
              <a:t>The </a:t>
            </a:r>
            <a:r>
              <a:rPr lang="en" dirty="0"/>
              <a:t>prevalence of the WPW syndrome is substantially lower than that of the WPW ECG pattern. </a:t>
            </a:r>
            <a:endParaRPr dirty="0"/>
          </a:p>
          <a:p>
            <a:pPr marL="285750" indent="-285750">
              <a:spcBef>
                <a:spcPts val="1200"/>
              </a:spcBef>
              <a:buFont typeface="Wingdings" panose="05000000000000000000" pitchFamily="2" charset="2"/>
              <a:buChar char="Ø"/>
            </a:pPr>
            <a:r>
              <a:rPr lang="en" dirty="0" smtClean="0"/>
              <a:t>which </a:t>
            </a:r>
            <a:r>
              <a:rPr lang="en" dirty="0"/>
              <a:t>can be potentially life-threatening in approximately 5% of patients.</a:t>
            </a:r>
            <a:endParaRPr dirty="0"/>
          </a:p>
          <a:p>
            <a:pPr marL="285750" indent="-285750">
              <a:spcBef>
                <a:spcPts val="1200"/>
              </a:spcBef>
              <a:spcAft>
                <a:spcPts val="1200"/>
              </a:spcAft>
              <a:buFont typeface="Wingdings" panose="05000000000000000000" pitchFamily="2" charset="2"/>
              <a:buChar char="Ø"/>
            </a:pPr>
            <a:r>
              <a:rPr lang="en" dirty="0"/>
              <a:t> The vast majority of patients in whom preexcitation is first uncovered after the age of 40 remain asymptomatic.</a:t>
            </a:r>
            <a:endParaRPr dirty="0"/>
          </a:p>
        </p:txBody>
      </p:sp>
    </p:spTree>
    <p:extLst>
      <p:ext uri="{BB962C8B-B14F-4D97-AF65-F5344CB8AC3E}">
        <p14:creationId xmlns:p14="http://schemas.microsoft.com/office/powerpoint/2010/main" val="3005919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20000"/>
          </a:bodyPr>
          <a:lstStyle/>
          <a:p>
            <a:pPr>
              <a:spcBef>
                <a:spcPts val="1200"/>
              </a:spcBef>
              <a:buFont typeface="Wingdings" panose="05000000000000000000" pitchFamily="2" charset="2"/>
              <a:buChar char="Ø"/>
            </a:pPr>
            <a:r>
              <a:rPr lang="en-US" dirty="0"/>
              <a:t>approximately 65% of adolescents and 40% of adults over 30 years of age with a WPW pattern on a resting ECG are asymptomatic.</a:t>
            </a:r>
          </a:p>
          <a:p>
            <a:pPr>
              <a:spcBef>
                <a:spcPts val="1200"/>
              </a:spcBef>
              <a:buFont typeface="Wingdings" panose="05000000000000000000" pitchFamily="2" charset="2"/>
              <a:buChar char="Ø"/>
            </a:pPr>
            <a:r>
              <a:rPr lang="en-US" dirty="0"/>
              <a:t>Up to 70% of children (8 to 12 years of age) who are asymptomatic at the time of diagnosis of WPW ECG pattern remain asymptomatic over median follow-up of 57 months. </a:t>
            </a:r>
          </a:p>
          <a:p>
            <a:pPr>
              <a:spcBef>
                <a:spcPts val="1200"/>
              </a:spcBef>
              <a:buFont typeface="Wingdings" panose="05000000000000000000" pitchFamily="2" charset="2"/>
              <a:buChar char="Ø"/>
            </a:pPr>
            <a:r>
              <a:rPr lang="en-US" dirty="0"/>
              <a:t>About 30% eventually develop an arrhythmic event, which can be potentially </a:t>
            </a:r>
            <a:r>
              <a:rPr lang="en-US" dirty="0" smtClean="0"/>
              <a:t>life threatening </a:t>
            </a:r>
            <a:r>
              <a:rPr lang="en-US" dirty="0"/>
              <a:t>in approximately 10% of patients. </a:t>
            </a:r>
          </a:p>
          <a:p>
            <a:pPr>
              <a:spcBef>
                <a:spcPts val="1200"/>
              </a:spcBef>
              <a:buFont typeface="Wingdings" panose="05000000000000000000" pitchFamily="2" charset="2"/>
              <a:buChar char="Ø"/>
            </a:pPr>
            <a:r>
              <a:rPr lang="en-US" dirty="0"/>
              <a:t>In contrast, only a minority (10%) of adults who are asymptomatic at the time of diagnosis of ventricular </a:t>
            </a:r>
            <a:r>
              <a:rPr lang="en-US" dirty="0" err="1"/>
              <a:t>preexcitation</a:t>
            </a:r>
            <a:r>
              <a:rPr lang="en-US" dirty="0"/>
              <a:t> develop cardiac arrhythmias over median follow-up of 67 </a:t>
            </a:r>
            <a:r>
              <a:rPr lang="en-US" dirty="0" smtClean="0"/>
              <a:t>months</a:t>
            </a:r>
            <a:r>
              <a:rPr lang="en-US" dirty="0"/>
              <a:t>.</a:t>
            </a:r>
          </a:p>
          <a:p>
            <a:endParaRPr lang="en-IN" dirty="0"/>
          </a:p>
        </p:txBody>
      </p:sp>
    </p:spTree>
    <p:extLst>
      <p:ext uri="{BB962C8B-B14F-4D97-AF65-F5344CB8AC3E}">
        <p14:creationId xmlns:p14="http://schemas.microsoft.com/office/powerpoint/2010/main" val="2736219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9"/>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212" name="Google Shape;212;p39"/>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0" indent="0">
              <a:buNone/>
            </a:pPr>
            <a:r>
              <a:rPr lang="en"/>
              <a:t>SCD</a:t>
            </a:r>
            <a:endParaRPr/>
          </a:p>
          <a:p>
            <a:pPr marL="0" indent="0">
              <a:spcBef>
                <a:spcPts val="1200"/>
              </a:spcBef>
              <a:buNone/>
            </a:pPr>
            <a:r>
              <a:rPr lang="en"/>
              <a:t>an overall risk of SCD in adults and children of 2.5 per 1000 personyears (or 3% to 4% over a lifetime).</a:t>
            </a:r>
            <a:endParaRPr/>
          </a:p>
          <a:p>
            <a:pPr marL="0" indent="0">
              <a:spcBef>
                <a:spcPts val="1200"/>
              </a:spcBef>
              <a:spcAft>
                <a:spcPts val="1200"/>
              </a:spcAft>
              <a:buNone/>
            </a:pPr>
            <a:endParaRPr/>
          </a:p>
        </p:txBody>
      </p:sp>
    </p:spTree>
    <p:extLst>
      <p:ext uri="{BB962C8B-B14F-4D97-AF65-F5344CB8AC3E}">
        <p14:creationId xmlns:p14="http://schemas.microsoft.com/office/powerpoint/2010/main" val="3620397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0"/>
          <p:cNvSpPr txBox="1">
            <a:spLocks noGrp="1"/>
          </p:cNvSpPr>
          <p:nvPr>
            <p:ph type="title"/>
          </p:nvPr>
        </p:nvSpPr>
        <p:spPr>
          <a:xfrm>
            <a:off x="311700" y="836712"/>
            <a:ext cx="8520600" cy="572700"/>
          </a:xfrm>
          <a:prstGeom prst="rect">
            <a:avLst/>
          </a:prstGeom>
        </p:spPr>
        <p:txBody>
          <a:bodyPr spcFirstLastPara="1" vert="horz" wrap="square" lIns="91425" tIns="91425" rIns="91425" bIns="91425" rtlCol="0" anchor="t" anchorCtr="0">
            <a:noAutofit/>
          </a:bodyPr>
          <a:lstStyle/>
          <a:p>
            <a:pPr>
              <a:lnSpc>
                <a:spcPct val="115000"/>
              </a:lnSpc>
              <a:spcAft>
                <a:spcPts val="1200"/>
              </a:spcAft>
            </a:pPr>
            <a:r>
              <a:rPr lang="en" sz="3600" dirty="0">
                <a:solidFill>
                  <a:schemeClr val="lt2"/>
                </a:solidFill>
              </a:rPr>
              <a:t>Male vs female</a:t>
            </a:r>
            <a:endParaRPr sz="6600" dirty="0"/>
          </a:p>
        </p:txBody>
      </p:sp>
      <p:sp>
        <p:nvSpPr>
          <p:cNvPr id="218" name="Google Shape;218;p40"/>
          <p:cNvSpPr txBox="1">
            <a:spLocks noGrp="1"/>
          </p:cNvSpPr>
          <p:nvPr>
            <p:ph type="body" idx="1"/>
          </p:nvPr>
        </p:nvSpPr>
        <p:spPr>
          <a:xfrm>
            <a:off x="311700" y="2009725"/>
            <a:ext cx="3999900" cy="3416400"/>
          </a:xfrm>
          <a:prstGeom prst="rect">
            <a:avLst/>
          </a:prstGeom>
        </p:spPr>
        <p:txBody>
          <a:bodyPr spcFirstLastPara="1" vert="horz" wrap="square" lIns="91425" tIns="91425" rIns="91425" bIns="91425" rtlCol="0" anchor="t" anchorCtr="0">
            <a:normAutofit lnSpcReduction="10000"/>
          </a:bodyPr>
          <a:lstStyle/>
          <a:p>
            <a:pPr marL="0" indent="0">
              <a:buNone/>
            </a:pPr>
            <a:r>
              <a:rPr lang="en" sz="2000" dirty="0"/>
              <a:t>M</a:t>
            </a:r>
            <a:r>
              <a:rPr lang="en" sz="2000" dirty="0" smtClean="0"/>
              <a:t>ale</a:t>
            </a:r>
            <a:r>
              <a:rPr lang="en" sz="1800" dirty="0" smtClean="0"/>
              <a:t> </a:t>
            </a:r>
          </a:p>
          <a:p>
            <a:pPr marL="0" indent="0">
              <a:buNone/>
            </a:pPr>
            <a:endParaRPr lang="en" sz="1800" dirty="0" smtClean="0"/>
          </a:p>
          <a:p>
            <a:pPr marL="0" indent="0">
              <a:buNone/>
            </a:pPr>
            <a:r>
              <a:rPr lang="en-IN" sz="1800" dirty="0" smtClean="0"/>
              <a:t>M</a:t>
            </a:r>
            <a:r>
              <a:rPr lang="en" sz="1800" dirty="0" smtClean="0"/>
              <a:t> predominance </a:t>
            </a:r>
            <a:r>
              <a:rPr lang="en" sz="1800" dirty="0"/>
              <a:t>among WPW patients has been observed.</a:t>
            </a:r>
            <a:endParaRPr sz="1800" dirty="0"/>
          </a:p>
          <a:p>
            <a:pPr marL="0" indent="0">
              <a:spcBef>
                <a:spcPts val="1200"/>
              </a:spcBef>
              <a:buNone/>
            </a:pPr>
            <a:r>
              <a:rPr lang="en" sz="1800" dirty="0"/>
              <a:t>higher incidence of </a:t>
            </a:r>
            <a:r>
              <a:rPr lang="en" sz="1800" dirty="0">
                <a:solidFill>
                  <a:schemeClr val="accent1">
                    <a:lumMod val="60000"/>
                    <a:lumOff val="40000"/>
                  </a:schemeClr>
                </a:solidFill>
              </a:rPr>
              <a:t>antidromic AVRT</a:t>
            </a:r>
            <a:r>
              <a:rPr lang="en" sz="1800" dirty="0"/>
              <a:t>, </a:t>
            </a:r>
            <a:endParaRPr sz="1800" dirty="0"/>
          </a:p>
          <a:p>
            <a:pPr marL="0" indent="0">
              <a:spcBef>
                <a:spcPts val="1200"/>
              </a:spcBef>
              <a:buNone/>
            </a:pPr>
            <a:r>
              <a:rPr lang="en" sz="1800" dirty="0"/>
              <a:t>more prevalent </a:t>
            </a:r>
            <a:r>
              <a:rPr lang="en" sz="1800" dirty="0">
                <a:solidFill>
                  <a:schemeClr val="accent1">
                    <a:lumMod val="60000"/>
                    <a:lumOff val="40000"/>
                  </a:schemeClr>
                </a:solidFill>
              </a:rPr>
              <a:t>left-sided BTs</a:t>
            </a:r>
            <a:r>
              <a:rPr lang="en" sz="1800" dirty="0"/>
              <a:t>, and </a:t>
            </a:r>
            <a:endParaRPr sz="1800" dirty="0"/>
          </a:p>
          <a:p>
            <a:pPr marL="0" indent="0">
              <a:spcBef>
                <a:spcPts val="1200"/>
              </a:spcBef>
              <a:buNone/>
            </a:pPr>
            <a:r>
              <a:rPr lang="en" sz="1800" dirty="0"/>
              <a:t>shorter anterograde BT ERP. </a:t>
            </a:r>
            <a:endParaRPr sz="1800" dirty="0"/>
          </a:p>
          <a:p>
            <a:pPr marL="0" indent="0">
              <a:spcBef>
                <a:spcPts val="1200"/>
              </a:spcBef>
              <a:buNone/>
            </a:pPr>
            <a:r>
              <a:rPr lang="en" sz="1800" dirty="0"/>
              <a:t>usually present with AVRT at an older age than women. </a:t>
            </a:r>
            <a:endParaRPr sz="1800" dirty="0"/>
          </a:p>
          <a:p>
            <a:pPr marL="0" indent="0">
              <a:spcBef>
                <a:spcPts val="1200"/>
              </a:spcBef>
              <a:buNone/>
            </a:pPr>
            <a:endParaRPr sz="1800" dirty="0"/>
          </a:p>
          <a:p>
            <a:pPr marL="0" indent="0">
              <a:spcBef>
                <a:spcPts val="1200"/>
              </a:spcBef>
              <a:spcAft>
                <a:spcPts val="1200"/>
              </a:spcAft>
              <a:buNone/>
            </a:pPr>
            <a:endParaRPr dirty="0"/>
          </a:p>
        </p:txBody>
      </p:sp>
      <p:sp>
        <p:nvSpPr>
          <p:cNvPr id="219" name="Google Shape;219;p40"/>
          <p:cNvSpPr txBox="1">
            <a:spLocks noGrp="1"/>
          </p:cNvSpPr>
          <p:nvPr>
            <p:ph type="body" idx="2"/>
          </p:nvPr>
        </p:nvSpPr>
        <p:spPr>
          <a:xfrm>
            <a:off x="4832400" y="2009725"/>
            <a:ext cx="3999900" cy="3416400"/>
          </a:xfrm>
          <a:prstGeom prst="rect">
            <a:avLst/>
          </a:prstGeom>
        </p:spPr>
        <p:txBody>
          <a:bodyPr spcFirstLastPara="1" vert="horz" wrap="square" lIns="91425" tIns="91425" rIns="91425" bIns="91425" rtlCol="0" anchor="t" anchorCtr="0">
            <a:normAutofit/>
          </a:bodyPr>
          <a:lstStyle/>
          <a:p>
            <a:pPr marL="0" indent="0">
              <a:buNone/>
            </a:pPr>
            <a:r>
              <a:rPr lang="en" sz="2000" dirty="0"/>
              <a:t>Female</a:t>
            </a:r>
            <a:endParaRPr sz="2000" dirty="0"/>
          </a:p>
          <a:p>
            <a:pPr marL="0" indent="0">
              <a:spcBef>
                <a:spcPts val="1200"/>
              </a:spcBef>
              <a:buNone/>
            </a:pPr>
            <a:r>
              <a:rPr lang="en" sz="1800" dirty="0"/>
              <a:t>higher prevalence of </a:t>
            </a:r>
            <a:r>
              <a:rPr lang="en" sz="1800" dirty="0">
                <a:solidFill>
                  <a:schemeClr val="accent1">
                    <a:lumMod val="60000"/>
                    <a:lumOff val="40000"/>
                  </a:schemeClr>
                </a:solidFill>
              </a:rPr>
              <a:t>multiple BTs</a:t>
            </a:r>
            <a:r>
              <a:rPr lang="en" sz="1800" dirty="0"/>
              <a:t>, </a:t>
            </a:r>
            <a:endParaRPr sz="1800" dirty="0"/>
          </a:p>
          <a:p>
            <a:pPr marL="0" indent="0">
              <a:spcBef>
                <a:spcPts val="1200"/>
              </a:spcBef>
              <a:buNone/>
            </a:pPr>
            <a:r>
              <a:rPr lang="en" sz="1800" dirty="0">
                <a:solidFill>
                  <a:schemeClr val="accent1">
                    <a:lumMod val="60000"/>
                    <a:lumOff val="40000"/>
                  </a:schemeClr>
                </a:solidFill>
              </a:rPr>
              <a:t>orthodromic AVRT,</a:t>
            </a:r>
            <a:r>
              <a:rPr lang="en" sz="1800" dirty="0"/>
              <a:t> and </a:t>
            </a:r>
            <a:endParaRPr sz="1800" dirty="0"/>
          </a:p>
          <a:p>
            <a:pPr marL="0" indent="0">
              <a:spcBef>
                <a:spcPts val="1200"/>
              </a:spcBef>
              <a:buNone/>
            </a:pPr>
            <a:r>
              <a:rPr lang="en" sz="1800" dirty="0">
                <a:solidFill>
                  <a:schemeClr val="accent1">
                    <a:lumMod val="60000"/>
                    <a:lumOff val="40000"/>
                  </a:schemeClr>
                </a:solidFill>
              </a:rPr>
              <a:t>right-sided BTs</a:t>
            </a:r>
            <a:r>
              <a:rPr lang="en" sz="1800" dirty="0"/>
              <a:t>.</a:t>
            </a:r>
            <a:endParaRPr sz="1800" dirty="0"/>
          </a:p>
          <a:p>
            <a:pPr marL="0" indent="0">
              <a:spcBef>
                <a:spcPts val="1200"/>
              </a:spcBef>
              <a:spcAft>
                <a:spcPts val="1200"/>
              </a:spcAft>
              <a:buNone/>
            </a:pPr>
            <a:endParaRPr dirty="0"/>
          </a:p>
        </p:txBody>
      </p:sp>
    </p:spTree>
    <p:extLst>
      <p:ext uri="{BB962C8B-B14F-4D97-AF65-F5344CB8AC3E}">
        <p14:creationId xmlns:p14="http://schemas.microsoft.com/office/powerpoint/2010/main" val="1051196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6" name="Google Shape;226;p41"/>
          <p:cNvPicPr preferRelativeResize="0"/>
          <p:nvPr/>
        </p:nvPicPr>
        <p:blipFill>
          <a:blip r:embed="rId3">
            <a:alphaModFix/>
          </a:blip>
          <a:stretch>
            <a:fillRect/>
          </a:stretch>
        </p:blipFill>
        <p:spPr>
          <a:xfrm>
            <a:off x="2622601" y="1393500"/>
            <a:ext cx="4811399" cy="4227750"/>
          </a:xfrm>
          <a:prstGeom prst="rect">
            <a:avLst/>
          </a:prstGeom>
          <a:noFill/>
          <a:ln>
            <a:noFill/>
          </a:ln>
        </p:spPr>
      </p:pic>
    </p:spTree>
    <p:extLst>
      <p:ext uri="{BB962C8B-B14F-4D97-AF65-F5344CB8AC3E}">
        <p14:creationId xmlns:p14="http://schemas.microsoft.com/office/powerpoint/2010/main" val="4178863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2"/>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232" name="Google Shape;232;p42"/>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0" indent="0">
              <a:buNone/>
            </a:pPr>
            <a:r>
              <a:rPr lang="en" dirty="0"/>
              <a:t>Ventricular preexcitation has also been described in patients with </a:t>
            </a:r>
            <a:endParaRPr lang="en" dirty="0" smtClean="0"/>
          </a:p>
          <a:p>
            <a:pPr marL="0" indent="0">
              <a:buNone/>
            </a:pPr>
            <a:endParaRPr lang="en" dirty="0"/>
          </a:p>
          <a:p>
            <a:pPr marL="342900">
              <a:buFont typeface="Wingdings" panose="05000000000000000000" pitchFamily="2" charset="2"/>
              <a:buChar char="Ø"/>
            </a:pPr>
            <a:r>
              <a:rPr lang="en" dirty="0" smtClean="0"/>
              <a:t>transposition </a:t>
            </a:r>
            <a:r>
              <a:rPr lang="en" dirty="0"/>
              <a:t>of great </a:t>
            </a:r>
            <a:r>
              <a:rPr lang="en" dirty="0" smtClean="0"/>
              <a:t>arteries</a:t>
            </a:r>
            <a:r>
              <a:rPr lang="en" dirty="0"/>
              <a:t> </a:t>
            </a:r>
            <a:r>
              <a:rPr lang="en" dirty="0" smtClean="0"/>
              <a:t>(TGA)</a:t>
            </a:r>
          </a:p>
          <a:p>
            <a:pPr marL="342900">
              <a:buFont typeface="Wingdings" panose="05000000000000000000" pitchFamily="2" charset="2"/>
              <a:buChar char="Ø"/>
            </a:pPr>
            <a:r>
              <a:rPr lang="en" dirty="0" smtClean="0"/>
              <a:t>pulmonary atresia</a:t>
            </a:r>
            <a:r>
              <a:rPr lang="en" dirty="0"/>
              <a:t> </a:t>
            </a:r>
            <a:r>
              <a:rPr lang="en" dirty="0" smtClean="0"/>
              <a:t>(PA)</a:t>
            </a:r>
          </a:p>
          <a:p>
            <a:pPr marL="342900">
              <a:buFont typeface="Wingdings" panose="05000000000000000000" pitchFamily="2" charset="2"/>
              <a:buChar char="Ø"/>
            </a:pPr>
            <a:r>
              <a:rPr lang="en" dirty="0" smtClean="0"/>
              <a:t>patent </a:t>
            </a:r>
            <a:r>
              <a:rPr lang="en" dirty="0"/>
              <a:t>ductus </a:t>
            </a:r>
            <a:r>
              <a:rPr lang="en" dirty="0" smtClean="0"/>
              <a:t>arteriosus (PDA), </a:t>
            </a:r>
          </a:p>
          <a:p>
            <a:pPr marL="342900">
              <a:buFont typeface="Wingdings" panose="05000000000000000000" pitchFamily="2" charset="2"/>
              <a:buChar char="Ø"/>
            </a:pPr>
            <a:r>
              <a:rPr lang="en" dirty="0" smtClean="0"/>
              <a:t>tetralogy </a:t>
            </a:r>
            <a:r>
              <a:rPr lang="en" dirty="0"/>
              <a:t>of </a:t>
            </a:r>
            <a:r>
              <a:rPr lang="en" dirty="0" smtClean="0"/>
              <a:t>Fallot (TOF), </a:t>
            </a:r>
          </a:p>
          <a:p>
            <a:pPr marL="342900">
              <a:buFont typeface="Wingdings" panose="05000000000000000000" pitchFamily="2" charset="2"/>
              <a:buChar char="Ø"/>
            </a:pPr>
            <a:r>
              <a:rPr lang="en" dirty="0" smtClean="0"/>
              <a:t>total </a:t>
            </a:r>
            <a:r>
              <a:rPr lang="en" dirty="0"/>
              <a:t>anomalous pulmonary venous </a:t>
            </a:r>
            <a:r>
              <a:rPr lang="en" dirty="0" smtClean="0"/>
              <a:t>return (TAPVR), </a:t>
            </a:r>
            <a:r>
              <a:rPr lang="en" dirty="0"/>
              <a:t>and </a:t>
            </a:r>
            <a:endParaRPr lang="en" dirty="0" smtClean="0"/>
          </a:p>
          <a:p>
            <a:pPr marL="342900">
              <a:buFont typeface="Wingdings" panose="05000000000000000000" pitchFamily="2" charset="2"/>
              <a:buChar char="Ø"/>
            </a:pPr>
            <a:r>
              <a:rPr lang="en" dirty="0" smtClean="0"/>
              <a:t>ventricular </a:t>
            </a:r>
            <a:r>
              <a:rPr lang="en" dirty="0"/>
              <a:t>septal </a:t>
            </a:r>
            <a:r>
              <a:rPr lang="en" dirty="0" smtClean="0"/>
              <a:t>defects (VSD)</a:t>
            </a:r>
            <a:endParaRPr dirty="0"/>
          </a:p>
          <a:p>
            <a:pPr marL="0" indent="0">
              <a:spcBef>
                <a:spcPts val="1200"/>
              </a:spcBef>
              <a:buNone/>
            </a:pPr>
            <a:endParaRPr dirty="0"/>
          </a:p>
        </p:txBody>
      </p:sp>
    </p:spTree>
    <p:extLst>
      <p:ext uri="{BB962C8B-B14F-4D97-AF65-F5344CB8AC3E}">
        <p14:creationId xmlns:p14="http://schemas.microsoft.com/office/powerpoint/2010/main" val="619319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5"/>
          <p:cNvSpPr txBox="1">
            <a:spLocks noGrp="1"/>
          </p:cNvSpPr>
          <p:nvPr>
            <p:ph type="title"/>
          </p:nvPr>
        </p:nvSpPr>
        <p:spPr>
          <a:xfrm>
            <a:off x="311700" y="476672"/>
            <a:ext cx="8520600" cy="572700"/>
          </a:xfrm>
          <a:prstGeom prst="rect">
            <a:avLst/>
          </a:prstGeom>
        </p:spPr>
        <p:txBody>
          <a:bodyPr spcFirstLastPara="1" vert="horz" wrap="square" lIns="91425" tIns="91425" rIns="91425" bIns="91425" rtlCol="0" anchor="t" anchorCtr="0">
            <a:normAutofit fontScale="90000"/>
          </a:bodyPr>
          <a:lstStyle/>
          <a:p>
            <a:r>
              <a:rPr lang="en-IN" dirty="0"/>
              <a:t>CLINICAL PRESENTATION</a:t>
            </a:r>
            <a:br>
              <a:rPr lang="en-IN" dirty="0"/>
            </a:br>
            <a:endParaRPr dirty="0"/>
          </a:p>
        </p:txBody>
      </p:sp>
      <p:sp>
        <p:nvSpPr>
          <p:cNvPr id="250" name="Google Shape;250;p45"/>
          <p:cNvSpPr txBox="1">
            <a:spLocks noGrp="1"/>
          </p:cNvSpPr>
          <p:nvPr>
            <p:ph type="body" idx="1"/>
          </p:nvPr>
        </p:nvSpPr>
        <p:spPr>
          <a:xfrm>
            <a:off x="311700" y="1340768"/>
            <a:ext cx="8520600" cy="3416400"/>
          </a:xfrm>
          <a:prstGeom prst="rect">
            <a:avLst/>
          </a:prstGeom>
        </p:spPr>
        <p:txBody>
          <a:bodyPr spcFirstLastPara="1" vert="horz" wrap="square" lIns="91425" tIns="91425" rIns="91425" bIns="91425" rtlCol="0" anchor="t" anchorCtr="0">
            <a:noAutofit/>
          </a:bodyPr>
          <a:lstStyle/>
          <a:p>
            <a:pPr marL="342900">
              <a:spcBef>
                <a:spcPts val="1200"/>
              </a:spcBef>
              <a:buFont typeface="Wingdings" panose="05000000000000000000" pitchFamily="2" charset="2"/>
              <a:buChar char="Ø"/>
            </a:pPr>
            <a:r>
              <a:rPr lang="en" dirty="0" smtClean="0"/>
              <a:t>The </a:t>
            </a:r>
            <a:r>
              <a:rPr lang="en" dirty="0"/>
              <a:t>majority are asymptomatic and are discovered incidentally on an ECG obtained for unrelated reasons.</a:t>
            </a:r>
            <a:endParaRPr dirty="0"/>
          </a:p>
          <a:p>
            <a:pPr marL="342900">
              <a:spcBef>
                <a:spcPts val="1200"/>
              </a:spcBef>
              <a:buFont typeface="Wingdings" panose="05000000000000000000" pitchFamily="2" charset="2"/>
              <a:buChar char="Ø"/>
            </a:pPr>
            <a:r>
              <a:rPr lang="en" dirty="0"/>
              <a:t>The two most common types of arrhythmias in the WPW syndrome are AVRT and AF</a:t>
            </a:r>
            <a:endParaRPr dirty="0"/>
          </a:p>
          <a:p>
            <a:pPr marL="342900">
              <a:spcBef>
                <a:spcPts val="1200"/>
              </a:spcBef>
              <a:buFont typeface="Wingdings" panose="05000000000000000000" pitchFamily="2" charset="2"/>
              <a:buChar char="Ø"/>
            </a:pPr>
            <a:r>
              <a:rPr lang="en" dirty="0"/>
              <a:t>AVRT, which in general is well tolerated by the patient when additional heart disease is absent, can deteriorate into AF; </a:t>
            </a:r>
            <a:endParaRPr dirty="0"/>
          </a:p>
          <a:p>
            <a:pPr marL="342900">
              <a:spcBef>
                <a:spcPts val="1200"/>
              </a:spcBef>
              <a:buFont typeface="Wingdings" panose="05000000000000000000" pitchFamily="2" charset="2"/>
              <a:buChar char="Ø"/>
            </a:pPr>
            <a:r>
              <a:rPr lang="en" dirty="0"/>
              <a:t>AF can be a life-threatening arrhythmia if the BT has a short anterograde refractory period, resulting in very fast ventricular rates, with possible degeneration into VF and SCD</a:t>
            </a:r>
            <a:endParaRPr dirty="0"/>
          </a:p>
          <a:p>
            <a:pPr marL="342900">
              <a:spcBef>
                <a:spcPts val="1200"/>
              </a:spcBef>
              <a:spcAft>
                <a:spcPts val="1200"/>
              </a:spcAft>
              <a:buFont typeface="Wingdings" panose="05000000000000000000" pitchFamily="2" charset="2"/>
              <a:buChar char="Ø"/>
            </a:pPr>
            <a:r>
              <a:rPr lang="en" dirty="0"/>
              <a:t>unusual for cardiac arrest to be the first symptomatic manifestation of WPW syndrome. Conversely, in about 50% of cardiac arrest cases in WPW patients, it is the first manifestation of WPW syndrome.</a:t>
            </a:r>
            <a:endParaRPr dirty="0"/>
          </a:p>
        </p:txBody>
      </p:sp>
    </p:spTree>
    <p:extLst>
      <p:ext uri="{BB962C8B-B14F-4D97-AF65-F5344CB8AC3E}">
        <p14:creationId xmlns:p14="http://schemas.microsoft.com/office/powerpoint/2010/main" val="2306981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76672"/>
            <a:ext cx="8520600" cy="864096"/>
          </a:xfrm>
          <a:prstGeom prst="rect">
            <a:avLst/>
          </a:prstGeom>
        </p:spPr>
        <p:txBody>
          <a:bodyPr spcFirstLastPara="1" vert="horz" wrap="square" lIns="91425" tIns="91425" rIns="91425" bIns="91425" rtlCol="0" anchor="t" anchorCtr="0">
            <a:normAutofit/>
          </a:bodyPr>
          <a:lstStyle/>
          <a:p>
            <a:r>
              <a:rPr lang="en" sz="3600" dirty="0"/>
              <a:t>Atrioventricular Bypass Tracts</a:t>
            </a:r>
            <a:endParaRPr sz="3600" dirty="0"/>
          </a:p>
        </p:txBody>
      </p:sp>
      <p:sp>
        <p:nvSpPr>
          <p:cNvPr id="61" name="Google Shape;61;p14"/>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sz="2200" dirty="0"/>
              <a:t>The cardiac skeleton consists of four rings of dense connective tissue that surround the AV canals (mitral and tricuspid) and extend to the origins of the aorta and the pulmonary trunk,</a:t>
            </a:r>
            <a:endParaRPr sz="2200" dirty="0"/>
          </a:p>
          <a:p>
            <a:pPr marL="342900">
              <a:spcBef>
                <a:spcPts val="1200"/>
              </a:spcBef>
              <a:buFont typeface="Wingdings" panose="05000000000000000000" pitchFamily="2" charset="2"/>
              <a:buChar char="Ø"/>
            </a:pPr>
            <a:r>
              <a:rPr lang="en" sz="2200" dirty="0"/>
              <a:t> providing structure and support for the heart &amp;</a:t>
            </a:r>
            <a:endParaRPr sz="2200" dirty="0"/>
          </a:p>
          <a:p>
            <a:pPr marL="342900">
              <a:spcBef>
                <a:spcPts val="1200"/>
              </a:spcBef>
              <a:spcAft>
                <a:spcPts val="1200"/>
              </a:spcAft>
              <a:buFont typeface="Wingdings" panose="05000000000000000000" pitchFamily="2" charset="2"/>
              <a:buChar char="Ø"/>
            </a:pPr>
            <a:r>
              <a:rPr lang="en" sz="2200" dirty="0"/>
              <a:t>electrical isolation between the atria and the ventricles.</a:t>
            </a:r>
            <a:endParaRPr sz="2200" dirty="0"/>
          </a:p>
        </p:txBody>
      </p:sp>
    </p:spTree>
    <p:extLst>
      <p:ext uri="{BB962C8B-B14F-4D97-AF65-F5344CB8AC3E}">
        <p14:creationId xmlns:p14="http://schemas.microsoft.com/office/powerpoint/2010/main" val="9484445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6"/>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256" name="Google Shape;256;p46"/>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0" indent="0">
              <a:buNone/>
            </a:pPr>
            <a:r>
              <a:rPr lang="en"/>
              <a:t>PJRT commonly presents as a frequently recurring or incessant tachycardia that is refractory to drug therapy</a:t>
            </a:r>
            <a:endParaRPr/>
          </a:p>
          <a:p>
            <a:pPr marL="0" indent="0">
              <a:spcBef>
                <a:spcPts val="1200"/>
              </a:spcBef>
              <a:spcAft>
                <a:spcPts val="1200"/>
              </a:spcAft>
              <a:buNone/>
            </a:pPr>
            <a:r>
              <a:rPr lang="en"/>
              <a:t>can lead to tachycardiainduced cardiomyopathy and heart failure symptoms.</a:t>
            </a:r>
            <a:endParaRPr/>
          </a:p>
        </p:txBody>
      </p:sp>
    </p:spTree>
    <p:extLst>
      <p:ext uri="{BB962C8B-B14F-4D97-AF65-F5344CB8AC3E}">
        <p14:creationId xmlns:p14="http://schemas.microsoft.com/office/powerpoint/2010/main" val="1562146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3"/>
          <p:cNvSpPr txBox="1">
            <a:spLocks noGrp="1"/>
          </p:cNvSpPr>
          <p:nvPr>
            <p:ph type="title"/>
          </p:nvPr>
        </p:nvSpPr>
        <p:spPr>
          <a:xfrm>
            <a:off x="467544" y="476672"/>
            <a:ext cx="8520600" cy="572700"/>
          </a:xfrm>
          <a:prstGeom prst="rect">
            <a:avLst/>
          </a:prstGeom>
        </p:spPr>
        <p:txBody>
          <a:bodyPr spcFirstLastPara="1" vert="horz" wrap="square" lIns="91425" tIns="91425" rIns="91425" bIns="91425" rtlCol="0" anchor="t" anchorCtr="0">
            <a:normAutofit fontScale="90000"/>
          </a:bodyPr>
          <a:lstStyle/>
          <a:p>
            <a:r>
              <a:rPr lang="en-IN" dirty="0"/>
              <a:t>Familial Wolff-Parkinson-White Syndrome</a:t>
            </a:r>
            <a:br>
              <a:rPr lang="en-IN" dirty="0"/>
            </a:br>
            <a:endParaRPr dirty="0"/>
          </a:p>
        </p:txBody>
      </p:sp>
      <p:sp>
        <p:nvSpPr>
          <p:cNvPr id="238" name="Google Shape;238;p43"/>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342900">
              <a:spcBef>
                <a:spcPts val="1200"/>
              </a:spcBef>
              <a:buFont typeface="Wingdings" panose="05000000000000000000" pitchFamily="2" charset="2"/>
              <a:buChar char="Ø"/>
            </a:pPr>
            <a:r>
              <a:rPr lang="en" dirty="0" smtClean="0"/>
              <a:t>infrequently </a:t>
            </a:r>
            <a:r>
              <a:rPr lang="en" dirty="0"/>
              <a:t>reported </a:t>
            </a:r>
            <a:r>
              <a:rPr lang="en" dirty="0" smtClean="0"/>
              <a:t> </a:t>
            </a:r>
            <a:endParaRPr dirty="0"/>
          </a:p>
          <a:p>
            <a:pPr marL="342900">
              <a:spcBef>
                <a:spcPts val="1200"/>
              </a:spcBef>
              <a:buFont typeface="Wingdings" panose="05000000000000000000" pitchFamily="2" charset="2"/>
              <a:buChar char="Ø"/>
            </a:pPr>
            <a:r>
              <a:rPr lang="en" dirty="0" smtClean="0"/>
              <a:t>inherited </a:t>
            </a:r>
            <a:r>
              <a:rPr lang="en" dirty="0"/>
              <a:t>as an </a:t>
            </a:r>
            <a:r>
              <a:rPr lang="en" dirty="0">
                <a:solidFill>
                  <a:schemeClr val="accent1">
                    <a:lumMod val="60000"/>
                    <a:lumOff val="40000"/>
                  </a:schemeClr>
                </a:solidFill>
              </a:rPr>
              <a:t>autosomal dominant </a:t>
            </a:r>
            <a:r>
              <a:rPr lang="en" dirty="0"/>
              <a:t>trait.</a:t>
            </a:r>
            <a:endParaRPr dirty="0"/>
          </a:p>
          <a:p>
            <a:pPr marL="342900">
              <a:spcBef>
                <a:spcPts val="1200"/>
              </a:spcBef>
              <a:buFont typeface="Wingdings" panose="05000000000000000000" pitchFamily="2" charset="2"/>
              <a:buChar char="Ø"/>
            </a:pPr>
            <a:r>
              <a:rPr lang="en" dirty="0"/>
              <a:t>presence of preexcitation on the ECG, </a:t>
            </a:r>
            <a:endParaRPr dirty="0"/>
          </a:p>
          <a:p>
            <a:pPr marL="342900">
              <a:spcBef>
                <a:spcPts val="1200"/>
              </a:spcBef>
              <a:buFont typeface="Wingdings" panose="05000000000000000000" pitchFamily="2" charset="2"/>
              <a:buChar char="Ø"/>
            </a:pPr>
            <a:r>
              <a:rPr lang="en" dirty="0">
                <a:solidFill>
                  <a:schemeClr val="accent1">
                    <a:lumMod val="60000"/>
                    <a:lumOff val="40000"/>
                  </a:schemeClr>
                </a:solidFill>
              </a:rPr>
              <a:t>frequent SVTs (including AF</a:t>
            </a:r>
            <a:r>
              <a:rPr lang="en" dirty="0"/>
              <a:t>), </a:t>
            </a:r>
            <a:endParaRPr dirty="0"/>
          </a:p>
          <a:p>
            <a:pPr marL="342900">
              <a:spcBef>
                <a:spcPts val="1200"/>
              </a:spcBef>
              <a:buFont typeface="Wingdings" panose="05000000000000000000" pitchFamily="2" charset="2"/>
              <a:buChar char="Ø"/>
            </a:pPr>
            <a:r>
              <a:rPr lang="en" dirty="0"/>
              <a:t>progressive conduction system disease, and </a:t>
            </a:r>
            <a:r>
              <a:rPr lang="en" dirty="0" smtClean="0"/>
              <a:t>left </a:t>
            </a:r>
            <a:r>
              <a:rPr lang="en" dirty="0"/>
              <a:t>ventricular (LV) </a:t>
            </a:r>
            <a:r>
              <a:rPr lang="en" dirty="0" smtClean="0"/>
              <a:t>hypertrophy</a:t>
            </a:r>
            <a:endParaRPr dirty="0"/>
          </a:p>
        </p:txBody>
      </p:sp>
    </p:spTree>
    <p:extLst>
      <p:ext uri="{BB962C8B-B14F-4D97-AF65-F5344CB8AC3E}">
        <p14:creationId xmlns:p14="http://schemas.microsoft.com/office/powerpoint/2010/main" val="1159204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4"/>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244" name="Google Shape;244;p44"/>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Autofit/>
          </a:bodyPr>
          <a:lstStyle/>
          <a:p>
            <a:pPr marL="342900">
              <a:buFont typeface="Wingdings" panose="05000000000000000000" pitchFamily="2" charset="2"/>
              <a:buChar char="Ø"/>
            </a:pPr>
            <a:r>
              <a:rPr lang="en" dirty="0"/>
              <a:t>Patients typically present in late adolescence or the third decade with syncope or palpitations. </a:t>
            </a:r>
            <a:endParaRPr dirty="0"/>
          </a:p>
          <a:p>
            <a:pPr marL="342900">
              <a:spcBef>
                <a:spcPts val="1200"/>
              </a:spcBef>
              <a:buFont typeface="Wingdings" panose="05000000000000000000" pitchFamily="2" charset="2"/>
              <a:buChar char="Ø"/>
            </a:pPr>
            <a:r>
              <a:rPr lang="en" dirty="0"/>
              <a:t>Premature SCD occurred in 10% of patients. </a:t>
            </a:r>
            <a:endParaRPr dirty="0"/>
          </a:p>
          <a:p>
            <a:pPr marL="342900">
              <a:spcBef>
                <a:spcPts val="1200"/>
              </a:spcBef>
              <a:buFont typeface="Wingdings" panose="05000000000000000000" pitchFamily="2" charset="2"/>
              <a:buChar char="Ø"/>
            </a:pPr>
            <a:r>
              <a:rPr lang="en" dirty="0"/>
              <a:t>Paradoxically, by the fourth decade of life, progression to advanced SND or AV block (with the loss of preexcitation) requiring pacemaker implantation was common. </a:t>
            </a:r>
            <a:endParaRPr dirty="0"/>
          </a:p>
          <a:p>
            <a:pPr marL="342900">
              <a:spcBef>
                <a:spcPts val="1200"/>
              </a:spcBef>
              <a:buFont typeface="Wingdings" panose="05000000000000000000" pitchFamily="2" charset="2"/>
              <a:buChar char="Ø"/>
            </a:pPr>
            <a:r>
              <a:rPr lang="en" dirty="0"/>
              <a:t>Approximately 80% of the patients older than 50 years had chronic AF. </a:t>
            </a:r>
            <a:endParaRPr dirty="0"/>
          </a:p>
          <a:p>
            <a:pPr marL="342900">
              <a:spcBef>
                <a:spcPts val="1200"/>
              </a:spcBef>
              <a:spcAft>
                <a:spcPts val="1200"/>
              </a:spcAft>
              <a:buFont typeface="Wingdings" panose="05000000000000000000" pitchFamily="2" charset="2"/>
              <a:buChar char="Ø"/>
            </a:pPr>
            <a:r>
              <a:rPr lang="en" dirty="0"/>
              <a:t>Causative mutations in the PRKAG2 gene were identified in these families.</a:t>
            </a:r>
            <a:endParaRPr dirty="0"/>
          </a:p>
        </p:txBody>
      </p:sp>
    </p:spTree>
    <p:extLst>
      <p:ext uri="{BB962C8B-B14F-4D97-AF65-F5344CB8AC3E}">
        <p14:creationId xmlns:p14="http://schemas.microsoft.com/office/powerpoint/2010/main" val="1533071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209608" y="548680"/>
            <a:ext cx="8520600" cy="572700"/>
          </a:xfrm>
          <a:prstGeom prst="rect">
            <a:avLst/>
          </a:prstGeom>
        </p:spPr>
        <p:txBody>
          <a:bodyPr spcFirstLastPara="1" vert="horz" wrap="square" lIns="91425" tIns="91425" rIns="91425" bIns="91425" rtlCol="0" anchor="t" anchorCtr="0">
            <a:normAutofit fontScale="90000"/>
          </a:bodyPr>
          <a:lstStyle/>
          <a:p>
            <a:r>
              <a:rPr lang="en-IN" dirty="0" err="1"/>
              <a:t>Arrythmias</a:t>
            </a:r>
            <a:r>
              <a:rPr lang="en-IN" dirty="0"/>
              <a:t> associated with BT</a:t>
            </a:r>
            <a:br>
              <a:rPr lang="en-IN" dirty="0"/>
            </a:br>
            <a:endParaRPr dirty="0"/>
          </a:p>
        </p:txBody>
      </p:sp>
      <p:sp>
        <p:nvSpPr>
          <p:cNvPr id="85" name="Google Shape;85;p18"/>
          <p:cNvSpPr txBox="1">
            <a:spLocks noGrp="1"/>
          </p:cNvSpPr>
          <p:nvPr>
            <p:ph type="body" idx="1"/>
          </p:nvPr>
        </p:nvSpPr>
        <p:spPr>
          <a:xfrm>
            <a:off x="539552" y="1484784"/>
            <a:ext cx="7693016" cy="3416400"/>
          </a:xfrm>
          <a:prstGeom prst="rect">
            <a:avLst/>
          </a:prstGeom>
        </p:spPr>
        <p:txBody>
          <a:bodyPr spcFirstLastPara="1" vert="horz" wrap="square" lIns="91425" tIns="91425" rIns="91425" bIns="91425" rtlCol="0" anchor="t" anchorCtr="0">
            <a:normAutofit/>
          </a:bodyPr>
          <a:lstStyle/>
          <a:p>
            <a:pPr>
              <a:spcBef>
                <a:spcPts val="1200"/>
              </a:spcBef>
              <a:buAutoNum type="arabicPeriod"/>
            </a:pPr>
            <a:r>
              <a:rPr lang="en" dirty="0" smtClean="0"/>
              <a:t>AVRT</a:t>
            </a:r>
            <a:endParaRPr dirty="0"/>
          </a:p>
          <a:p>
            <a:pPr>
              <a:buAutoNum type="arabicPeriod"/>
            </a:pPr>
            <a:r>
              <a:rPr lang="en" dirty="0"/>
              <a:t>AVNRT</a:t>
            </a:r>
            <a:endParaRPr dirty="0"/>
          </a:p>
          <a:p>
            <a:pPr>
              <a:buAutoNum type="arabicPeriod"/>
            </a:pPr>
            <a:r>
              <a:rPr lang="en" dirty="0"/>
              <a:t>PJRT</a:t>
            </a:r>
            <a:endParaRPr dirty="0"/>
          </a:p>
          <a:p>
            <a:pPr>
              <a:buAutoNum type="arabicPeriod"/>
            </a:pPr>
            <a:r>
              <a:rPr lang="en" dirty="0"/>
              <a:t>AF</a:t>
            </a:r>
            <a:endParaRPr dirty="0"/>
          </a:p>
          <a:p>
            <a:pPr>
              <a:buAutoNum type="arabicPeriod"/>
            </a:pPr>
            <a:r>
              <a:rPr lang="en" dirty="0"/>
              <a:t>AFL</a:t>
            </a:r>
            <a:endParaRPr dirty="0"/>
          </a:p>
          <a:p>
            <a:pPr>
              <a:buAutoNum type="arabicPeriod"/>
            </a:pPr>
            <a:r>
              <a:rPr lang="en" dirty="0"/>
              <a:t>VT</a:t>
            </a:r>
            <a:endParaRPr dirty="0"/>
          </a:p>
          <a:p>
            <a:pPr>
              <a:buAutoNum type="arabicPeriod"/>
            </a:pPr>
            <a:r>
              <a:rPr lang="en" dirty="0"/>
              <a:t>VF</a:t>
            </a:r>
            <a:endParaRPr dirty="0"/>
          </a:p>
        </p:txBody>
      </p:sp>
    </p:spTree>
    <p:extLst>
      <p:ext uri="{BB962C8B-B14F-4D97-AF65-F5344CB8AC3E}">
        <p14:creationId xmlns:p14="http://schemas.microsoft.com/office/powerpoint/2010/main" val="3088786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Atrioventricular Reentry (</a:t>
            </a:r>
            <a:r>
              <a:rPr lang="en-US" sz="3600" dirty="0" smtClean="0"/>
              <a:t>AVRT)</a:t>
            </a:r>
            <a:endParaRPr lang="en-IN" sz="3600" dirty="0"/>
          </a:p>
        </p:txBody>
      </p:sp>
      <p:sp>
        <p:nvSpPr>
          <p:cNvPr id="3" name="Content Placeholder 2"/>
          <p:cNvSpPr>
            <a:spLocks noGrp="1"/>
          </p:cNvSpPr>
          <p:nvPr>
            <p:ph idx="1"/>
          </p:nvPr>
        </p:nvSpPr>
        <p:spPr>
          <a:xfrm>
            <a:off x="828436" y="1556792"/>
            <a:ext cx="6711654" cy="4195481"/>
          </a:xfrm>
        </p:spPr>
        <p:txBody>
          <a:bodyPr>
            <a:normAutofit/>
          </a:bodyPr>
          <a:lstStyle/>
          <a:p>
            <a:r>
              <a:rPr lang="en-US" dirty="0" err="1" smtClean="0"/>
              <a:t>macroreentrant</a:t>
            </a:r>
            <a:r>
              <a:rPr lang="en-US" dirty="0" smtClean="0"/>
              <a:t> tachycardia</a:t>
            </a:r>
          </a:p>
          <a:p>
            <a:r>
              <a:rPr lang="en-US" dirty="0" smtClean="0"/>
              <a:t>circuit </a:t>
            </a:r>
            <a:r>
              <a:rPr lang="en-US" dirty="0"/>
              <a:t>that consists of two distinct pathways, the normal AV conduction system and an AV BT, linked by common proximal (atrial) and distal (ventricular) tissues. </a:t>
            </a:r>
            <a:endParaRPr lang="en-US" dirty="0" smtClean="0"/>
          </a:p>
          <a:p>
            <a:r>
              <a:rPr lang="en-US" dirty="0" smtClean="0"/>
              <a:t>most </a:t>
            </a:r>
            <a:r>
              <a:rPr lang="en-US" dirty="0"/>
              <a:t>common (80%) </a:t>
            </a:r>
            <a:r>
              <a:rPr lang="en-US" dirty="0" err="1"/>
              <a:t>tachycardias</a:t>
            </a:r>
            <a:r>
              <a:rPr lang="en-US" dirty="0"/>
              <a:t> </a:t>
            </a:r>
            <a:r>
              <a:rPr lang="en-US" dirty="0" smtClean="0"/>
              <a:t>associated </a:t>
            </a:r>
            <a:r>
              <a:rPr lang="en-US" dirty="0"/>
              <a:t>with the WPW syndrome. </a:t>
            </a:r>
            <a:endParaRPr lang="en-US" dirty="0" smtClean="0"/>
          </a:p>
          <a:p>
            <a:r>
              <a:rPr lang="en-US" dirty="0" smtClean="0"/>
              <a:t>Types</a:t>
            </a:r>
          </a:p>
          <a:p>
            <a:pPr marL="800100" lvl="1" indent="-342900">
              <a:buFont typeface="+mj-lt"/>
              <a:buAutoNum type="arabicPeriod"/>
            </a:pPr>
            <a:r>
              <a:rPr lang="en-US" dirty="0" err="1" smtClean="0"/>
              <a:t>orthodromic</a:t>
            </a:r>
            <a:r>
              <a:rPr lang="en-US" dirty="0" smtClean="0"/>
              <a:t> </a:t>
            </a:r>
            <a:r>
              <a:rPr lang="en-US" dirty="0"/>
              <a:t>and </a:t>
            </a:r>
            <a:endParaRPr lang="en-US" dirty="0" smtClean="0"/>
          </a:p>
          <a:p>
            <a:pPr marL="800100" lvl="1" indent="-342900">
              <a:buFont typeface="+mj-lt"/>
              <a:buAutoNum type="arabicPeriod"/>
            </a:pPr>
            <a:r>
              <a:rPr lang="en-US" dirty="0" err="1" smtClean="0"/>
              <a:t>antidromic</a:t>
            </a:r>
            <a:endParaRPr lang="en-IN" dirty="0"/>
          </a:p>
        </p:txBody>
      </p:sp>
    </p:spTree>
    <p:extLst>
      <p:ext uri="{BB962C8B-B14F-4D97-AF65-F5344CB8AC3E}">
        <p14:creationId xmlns:p14="http://schemas.microsoft.com/office/powerpoint/2010/main" val="31946204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orthodromic</a:t>
            </a:r>
            <a:r>
              <a:rPr lang="en-US" dirty="0"/>
              <a:t> AVRT</a:t>
            </a:r>
            <a:endParaRPr lang="en-IN" dirty="0"/>
          </a:p>
        </p:txBody>
      </p:sp>
      <p:sp>
        <p:nvSpPr>
          <p:cNvPr id="3" name="Content Placeholder 2"/>
          <p:cNvSpPr>
            <a:spLocks noGrp="1"/>
          </p:cNvSpPr>
          <p:nvPr>
            <p:ph idx="1"/>
          </p:nvPr>
        </p:nvSpPr>
        <p:spPr>
          <a:xfrm>
            <a:off x="683568" y="1772816"/>
            <a:ext cx="7471666" cy="4195481"/>
          </a:xfrm>
        </p:spPr>
        <p:txBody>
          <a:bodyPr>
            <a:normAutofit/>
          </a:bodyPr>
          <a:lstStyle/>
          <a:p>
            <a:r>
              <a:rPr lang="en-US" dirty="0" smtClean="0"/>
              <a:t>Approximately </a:t>
            </a:r>
            <a:r>
              <a:rPr lang="en-US" dirty="0"/>
              <a:t>50% of BTs </a:t>
            </a:r>
            <a:r>
              <a:rPr lang="en-US" dirty="0" smtClean="0"/>
              <a:t>manifest </a:t>
            </a:r>
            <a:r>
              <a:rPr lang="en-US" dirty="0"/>
              <a:t>(able to conduct </a:t>
            </a:r>
            <a:r>
              <a:rPr lang="en-US" dirty="0" err="1"/>
              <a:t>bidirectionally</a:t>
            </a:r>
            <a:r>
              <a:rPr lang="en-US" dirty="0"/>
              <a:t>) and </a:t>
            </a:r>
            <a:endParaRPr lang="en-US" dirty="0" smtClean="0"/>
          </a:p>
          <a:p>
            <a:r>
              <a:rPr lang="en-US" dirty="0" smtClean="0">
                <a:solidFill>
                  <a:schemeClr val="accent1">
                    <a:lumMod val="60000"/>
                    <a:lumOff val="40000"/>
                  </a:schemeClr>
                </a:solidFill>
              </a:rPr>
              <a:t>50</a:t>
            </a:r>
            <a:r>
              <a:rPr lang="en-US" dirty="0">
                <a:solidFill>
                  <a:schemeClr val="accent1">
                    <a:lumMod val="60000"/>
                    <a:lumOff val="40000"/>
                  </a:schemeClr>
                </a:solidFill>
              </a:rPr>
              <a:t>% are concealed </a:t>
            </a:r>
            <a:r>
              <a:rPr lang="en-US" dirty="0"/>
              <a:t>(able to conduct </a:t>
            </a:r>
            <a:r>
              <a:rPr lang="en-US" dirty="0" err="1"/>
              <a:t>retrogradely</a:t>
            </a:r>
            <a:r>
              <a:rPr lang="en-US" dirty="0"/>
              <a:t> only). </a:t>
            </a:r>
            <a:endParaRPr lang="en-US" dirty="0" smtClean="0"/>
          </a:p>
          <a:p>
            <a:r>
              <a:rPr lang="en-US" dirty="0" smtClean="0"/>
              <a:t>Therefore </a:t>
            </a:r>
            <a:r>
              <a:rPr lang="en-US" dirty="0"/>
              <a:t>a WPW pattern may or may not be present on the surface ECG during NSR. </a:t>
            </a:r>
            <a:endParaRPr lang="en-US" dirty="0" smtClean="0"/>
          </a:p>
          <a:p>
            <a:r>
              <a:rPr lang="en-US" dirty="0" smtClean="0"/>
              <a:t>When </a:t>
            </a:r>
            <a:r>
              <a:rPr lang="en-US" dirty="0" err="1"/>
              <a:t>preexcitation</a:t>
            </a:r>
            <a:r>
              <a:rPr lang="en-US" dirty="0"/>
              <a:t> is present, the </a:t>
            </a:r>
            <a:r>
              <a:rPr lang="en-US" dirty="0">
                <a:solidFill>
                  <a:schemeClr val="accent1">
                    <a:lumMod val="60000"/>
                    <a:lumOff val="40000"/>
                  </a:schemeClr>
                </a:solidFill>
              </a:rPr>
              <a:t>delta wave </a:t>
            </a:r>
            <a:r>
              <a:rPr lang="en-US" dirty="0"/>
              <a:t>seen during NSR </a:t>
            </a:r>
            <a:r>
              <a:rPr lang="en-US" dirty="0">
                <a:solidFill>
                  <a:schemeClr val="accent1">
                    <a:lumMod val="60000"/>
                    <a:lumOff val="40000"/>
                  </a:schemeClr>
                </a:solidFill>
              </a:rPr>
              <a:t>is lost during </a:t>
            </a:r>
            <a:r>
              <a:rPr lang="en-US" dirty="0" err="1">
                <a:solidFill>
                  <a:schemeClr val="accent1">
                    <a:lumMod val="60000"/>
                    <a:lumOff val="40000"/>
                  </a:schemeClr>
                </a:solidFill>
              </a:rPr>
              <a:t>orthodromic</a:t>
            </a:r>
            <a:r>
              <a:rPr lang="en-US" dirty="0">
                <a:solidFill>
                  <a:schemeClr val="accent1">
                    <a:lumMod val="60000"/>
                    <a:lumOff val="40000"/>
                  </a:schemeClr>
                </a:solidFill>
              </a:rPr>
              <a:t> AVRT </a:t>
            </a:r>
            <a:endParaRPr lang="en-US" dirty="0" smtClean="0">
              <a:solidFill>
                <a:schemeClr val="accent1">
                  <a:lumMod val="60000"/>
                  <a:lumOff val="40000"/>
                </a:schemeClr>
              </a:solidFill>
            </a:endParaRPr>
          </a:p>
          <a:p>
            <a:r>
              <a:rPr lang="en-US" dirty="0" err="1" smtClean="0"/>
              <a:t>Orthodromic</a:t>
            </a:r>
            <a:r>
              <a:rPr lang="en-US" dirty="0" smtClean="0"/>
              <a:t> </a:t>
            </a:r>
            <a:r>
              <a:rPr lang="en-US" dirty="0"/>
              <a:t>AVRT accounts for approximately 90% to 95% of AVRT episodes in patients with a manifest </a:t>
            </a:r>
            <a:r>
              <a:rPr lang="en-US" dirty="0" smtClean="0"/>
              <a:t>BT</a:t>
            </a:r>
            <a:endParaRPr lang="en-IN" dirty="0"/>
          </a:p>
        </p:txBody>
      </p:sp>
    </p:spTree>
    <p:extLst>
      <p:ext uri="{BB962C8B-B14F-4D97-AF65-F5344CB8AC3E}">
        <p14:creationId xmlns:p14="http://schemas.microsoft.com/office/powerpoint/2010/main" val="31910103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1"/>
          <p:cNvPicPr preferRelativeResize="0"/>
          <p:nvPr/>
        </p:nvPicPr>
        <p:blipFill>
          <a:blip r:embed="rId3">
            <a:alphaModFix/>
          </a:blip>
          <a:stretch>
            <a:fillRect/>
          </a:stretch>
        </p:blipFill>
        <p:spPr>
          <a:xfrm>
            <a:off x="1580336" y="979292"/>
            <a:ext cx="5983325" cy="4487500"/>
          </a:xfrm>
          <a:prstGeom prst="rect">
            <a:avLst/>
          </a:prstGeom>
          <a:noFill/>
          <a:ln>
            <a:noFill/>
          </a:ln>
        </p:spPr>
      </p:pic>
    </p:spTree>
    <p:extLst>
      <p:ext uri="{BB962C8B-B14F-4D97-AF65-F5344CB8AC3E}">
        <p14:creationId xmlns:p14="http://schemas.microsoft.com/office/powerpoint/2010/main" val="1104079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a:t>Antidromic</a:t>
            </a:r>
            <a:r>
              <a:rPr lang="en-US" sz="3200" dirty="0"/>
              <a:t> Atrioventricular Reentrant Tachycardia</a:t>
            </a:r>
            <a:endParaRPr lang="en-IN" sz="3200" dirty="0"/>
          </a:p>
        </p:txBody>
      </p:sp>
      <p:sp>
        <p:nvSpPr>
          <p:cNvPr id="3" name="Content Placeholder 2"/>
          <p:cNvSpPr>
            <a:spLocks noGrp="1"/>
          </p:cNvSpPr>
          <p:nvPr>
            <p:ph idx="1"/>
          </p:nvPr>
        </p:nvSpPr>
        <p:spPr/>
        <p:txBody>
          <a:bodyPr>
            <a:normAutofit/>
          </a:bodyPr>
          <a:lstStyle/>
          <a:p>
            <a:r>
              <a:rPr lang="en-US" b="1" i="1" dirty="0" err="1" smtClean="0">
                <a:solidFill>
                  <a:schemeClr val="accent1">
                    <a:lumMod val="60000"/>
                    <a:lumOff val="40000"/>
                  </a:schemeClr>
                </a:solidFill>
              </a:rPr>
              <a:t>preexcited</a:t>
            </a:r>
            <a:r>
              <a:rPr lang="en-US" b="1" i="1" dirty="0" smtClean="0">
                <a:solidFill>
                  <a:schemeClr val="accent1">
                    <a:lumMod val="60000"/>
                    <a:lumOff val="40000"/>
                  </a:schemeClr>
                </a:solidFill>
              </a:rPr>
              <a:t> </a:t>
            </a:r>
            <a:r>
              <a:rPr lang="en-US" b="1" i="1" dirty="0">
                <a:solidFill>
                  <a:schemeClr val="accent1">
                    <a:lumMod val="60000"/>
                    <a:lumOff val="40000"/>
                  </a:schemeClr>
                </a:solidFill>
              </a:rPr>
              <a:t>AVRT </a:t>
            </a:r>
            <a:endParaRPr lang="en-US" b="1" i="1" dirty="0" smtClean="0">
              <a:solidFill>
                <a:schemeClr val="accent1">
                  <a:lumMod val="60000"/>
                  <a:lumOff val="40000"/>
                </a:schemeClr>
              </a:solidFill>
            </a:endParaRPr>
          </a:p>
          <a:p>
            <a:r>
              <a:rPr lang="en-US" dirty="0" err="1"/>
              <a:t>preexcitation</a:t>
            </a:r>
            <a:r>
              <a:rPr lang="en-US" dirty="0"/>
              <a:t> is typically observed during NSR. </a:t>
            </a:r>
            <a:endParaRPr lang="en-US" dirty="0" smtClean="0"/>
          </a:p>
          <a:p>
            <a:r>
              <a:rPr lang="en-US" dirty="0" smtClean="0"/>
              <a:t>the </a:t>
            </a:r>
            <a:r>
              <a:rPr lang="en-US" dirty="0"/>
              <a:t>QRS complex during </a:t>
            </a:r>
            <a:r>
              <a:rPr lang="en-US" dirty="0" err="1"/>
              <a:t>antidromic</a:t>
            </a:r>
            <a:r>
              <a:rPr lang="en-US" dirty="0"/>
              <a:t> AVRT is fully </a:t>
            </a:r>
            <a:r>
              <a:rPr lang="en-US" dirty="0" err="1"/>
              <a:t>preexcited</a:t>
            </a:r>
            <a:r>
              <a:rPr lang="en-US" dirty="0"/>
              <a:t> </a:t>
            </a:r>
            <a:endParaRPr lang="en-US" dirty="0" smtClean="0"/>
          </a:p>
          <a:p>
            <a:r>
              <a:rPr lang="en-US" dirty="0" smtClean="0"/>
              <a:t>Clinically</a:t>
            </a:r>
            <a:r>
              <a:rPr lang="en-US" dirty="0"/>
              <a:t>, </a:t>
            </a:r>
            <a:r>
              <a:rPr lang="en-US" dirty="0" err="1"/>
              <a:t>antidromic</a:t>
            </a:r>
            <a:r>
              <a:rPr lang="en-US" dirty="0"/>
              <a:t> AVRT is much less frequent than </a:t>
            </a:r>
            <a:r>
              <a:rPr lang="en-US" dirty="0" err="1"/>
              <a:t>orthodromic</a:t>
            </a:r>
            <a:r>
              <a:rPr lang="en-US" dirty="0"/>
              <a:t> AVRT, occurring in less than 5% of patients with WPW </a:t>
            </a:r>
            <a:r>
              <a:rPr lang="en-US" dirty="0" smtClean="0"/>
              <a:t>syndrome</a:t>
            </a:r>
          </a:p>
        </p:txBody>
      </p:sp>
    </p:spTree>
    <p:extLst>
      <p:ext uri="{BB962C8B-B14F-4D97-AF65-F5344CB8AC3E}">
        <p14:creationId xmlns:p14="http://schemas.microsoft.com/office/powerpoint/2010/main" val="17416190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dirty="0"/>
              <a:t>Susceptibility to </a:t>
            </a:r>
            <a:r>
              <a:rPr lang="en-US" dirty="0" err="1"/>
              <a:t>antidromic</a:t>
            </a:r>
            <a:r>
              <a:rPr lang="en-US" dirty="0"/>
              <a:t> AVRT appears to be facilitated by a </a:t>
            </a:r>
            <a:r>
              <a:rPr lang="en-US" dirty="0">
                <a:solidFill>
                  <a:schemeClr val="accent1">
                    <a:lumMod val="60000"/>
                    <a:lumOff val="40000"/>
                  </a:schemeClr>
                </a:solidFill>
              </a:rPr>
              <a:t>distance of at least 4 cm </a:t>
            </a:r>
            <a:r>
              <a:rPr lang="en-US" dirty="0"/>
              <a:t>between the BT and the normal AV conduction system</a:t>
            </a:r>
            <a:r>
              <a:rPr lang="en-US" dirty="0" smtClean="0"/>
              <a:t>.</a:t>
            </a:r>
          </a:p>
          <a:p>
            <a:r>
              <a:rPr lang="en-US" dirty="0" smtClean="0"/>
              <a:t>Consequently</a:t>
            </a:r>
            <a:r>
              <a:rPr lang="en-US" dirty="0"/>
              <a:t>, most </a:t>
            </a:r>
            <a:r>
              <a:rPr lang="en-US" dirty="0" err="1"/>
              <a:t>antidromic</a:t>
            </a:r>
            <a:r>
              <a:rPr lang="en-US" dirty="0"/>
              <a:t> AVRTs use a lateral (right or left) BT as the anterograde route for conduction</a:t>
            </a:r>
            <a:r>
              <a:rPr lang="en-US" dirty="0" smtClean="0"/>
              <a:t>.</a:t>
            </a:r>
            <a:endParaRPr lang="en-IN" dirty="0"/>
          </a:p>
        </p:txBody>
      </p:sp>
    </p:spTree>
    <p:extLst>
      <p:ext uri="{BB962C8B-B14F-4D97-AF65-F5344CB8AC3E}">
        <p14:creationId xmlns:p14="http://schemas.microsoft.com/office/powerpoint/2010/main" val="6822203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114" name="Google Shape;114;p23"/>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0" indent="0">
              <a:spcAft>
                <a:spcPts val="1200"/>
              </a:spcAft>
              <a:buNone/>
            </a:pPr>
            <a:endParaRPr/>
          </a:p>
        </p:txBody>
      </p:sp>
      <p:pic>
        <p:nvPicPr>
          <p:cNvPr id="115" name="Google Shape;115;p23"/>
          <p:cNvPicPr preferRelativeResize="0"/>
          <p:nvPr/>
        </p:nvPicPr>
        <p:blipFill>
          <a:blip r:embed="rId3">
            <a:alphaModFix/>
          </a:blip>
          <a:stretch>
            <a:fillRect/>
          </a:stretch>
        </p:blipFill>
        <p:spPr>
          <a:xfrm>
            <a:off x="1577199" y="1302264"/>
            <a:ext cx="5764300" cy="3849125"/>
          </a:xfrm>
          <a:prstGeom prst="rect">
            <a:avLst/>
          </a:prstGeom>
          <a:noFill/>
          <a:ln>
            <a:noFill/>
          </a:ln>
        </p:spPr>
      </p:pic>
    </p:spTree>
    <p:extLst>
      <p:ext uri="{BB962C8B-B14F-4D97-AF65-F5344CB8AC3E}">
        <p14:creationId xmlns:p14="http://schemas.microsoft.com/office/powerpoint/2010/main" val="1611803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908720"/>
            <a:ext cx="8520600" cy="572700"/>
          </a:xfrm>
          <a:prstGeom prst="rect">
            <a:avLst/>
          </a:prstGeom>
        </p:spPr>
        <p:txBody>
          <a:bodyPr spcFirstLastPara="1" vert="horz" wrap="square" lIns="91425" tIns="91425" rIns="91425" bIns="91425" rtlCol="0" anchor="t" anchorCtr="0">
            <a:normAutofit fontScale="90000"/>
          </a:bodyPr>
          <a:lstStyle/>
          <a:p>
            <a:r>
              <a:rPr lang="en-IN" sz="4400" dirty="0"/>
              <a:t>AVN function-</a:t>
            </a:r>
            <a:br>
              <a:rPr lang="en-IN" sz="4400" dirty="0"/>
            </a:br>
            <a:endParaRPr dirty="0"/>
          </a:p>
        </p:txBody>
      </p:sp>
      <p:sp>
        <p:nvSpPr>
          <p:cNvPr id="67" name="Google Shape;67;p15"/>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342900">
              <a:spcBef>
                <a:spcPts val="1200"/>
              </a:spcBef>
              <a:buFont typeface="Wingdings" panose="05000000000000000000" pitchFamily="2" charset="2"/>
              <a:buChar char="Ø"/>
            </a:pPr>
            <a:r>
              <a:rPr lang="en" dirty="0" smtClean="0"/>
              <a:t>modulation </a:t>
            </a:r>
            <a:r>
              <a:rPr lang="en" dirty="0"/>
              <a:t>of atrial impulse transmission to the ventricles</a:t>
            </a:r>
            <a:endParaRPr dirty="0"/>
          </a:p>
          <a:p>
            <a:pPr marL="342900">
              <a:spcBef>
                <a:spcPts val="1200"/>
              </a:spcBef>
              <a:spcAft>
                <a:spcPts val="1200"/>
              </a:spcAft>
              <a:buFont typeface="Wingdings" panose="05000000000000000000" pitchFamily="2" charset="2"/>
              <a:buChar char="Ø"/>
            </a:pPr>
            <a:r>
              <a:rPr lang="en" dirty="0"/>
              <a:t>it receives, delays, and conveys atrial impulses to the ventricles</a:t>
            </a:r>
            <a:endParaRPr dirty="0"/>
          </a:p>
        </p:txBody>
      </p:sp>
    </p:spTree>
    <p:extLst>
      <p:ext uri="{BB962C8B-B14F-4D97-AF65-F5344CB8AC3E}">
        <p14:creationId xmlns:p14="http://schemas.microsoft.com/office/powerpoint/2010/main" val="3255691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142303" y="901296"/>
            <a:ext cx="8859395" cy="5055407"/>
          </a:xfrm>
          <a:prstGeom prst="rect">
            <a:avLst/>
          </a:prstGeom>
        </p:spPr>
      </p:pic>
    </p:spTree>
    <p:extLst>
      <p:ext uri="{BB962C8B-B14F-4D97-AF65-F5344CB8AC3E}">
        <p14:creationId xmlns:p14="http://schemas.microsoft.com/office/powerpoint/2010/main" val="4503452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827700" y="362413"/>
            <a:ext cx="6552728" cy="5887272"/>
          </a:xfrm>
          <a:prstGeom prst="rect">
            <a:avLst/>
          </a:prstGeom>
        </p:spPr>
      </p:pic>
    </p:spTree>
    <p:extLst>
      <p:ext uri="{BB962C8B-B14F-4D97-AF65-F5344CB8AC3E}">
        <p14:creationId xmlns:p14="http://schemas.microsoft.com/office/powerpoint/2010/main" val="27309062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Permanent junctional reciprocating tachycardia (</a:t>
            </a:r>
            <a:r>
              <a:rPr lang="en-US" sz="3200" dirty="0" smtClean="0"/>
              <a:t>PJRT)</a:t>
            </a:r>
            <a:endParaRPr lang="en-IN" sz="3200" dirty="0"/>
          </a:p>
        </p:txBody>
      </p:sp>
      <p:sp>
        <p:nvSpPr>
          <p:cNvPr id="3" name="Content Placeholder 2"/>
          <p:cNvSpPr>
            <a:spLocks noGrp="1"/>
          </p:cNvSpPr>
          <p:nvPr>
            <p:ph idx="1"/>
          </p:nvPr>
        </p:nvSpPr>
        <p:spPr>
          <a:xfrm>
            <a:off x="484710" y="1877478"/>
            <a:ext cx="7776748" cy="4195481"/>
          </a:xfrm>
        </p:spPr>
        <p:txBody>
          <a:bodyPr>
            <a:normAutofit/>
          </a:bodyPr>
          <a:lstStyle/>
          <a:p>
            <a:r>
              <a:rPr lang="en-US" dirty="0" smtClean="0"/>
              <a:t>rare </a:t>
            </a:r>
            <a:r>
              <a:rPr lang="en-US" dirty="0"/>
              <a:t>form of nearly incessant </a:t>
            </a:r>
            <a:r>
              <a:rPr lang="en-US" dirty="0" err="1"/>
              <a:t>orthodromic</a:t>
            </a:r>
            <a:r>
              <a:rPr lang="en-US" dirty="0"/>
              <a:t> AVRT </a:t>
            </a:r>
            <a:endParaRPr lang="en-US" dirty="0" smtClean="0"/>
          </a:p>
          <a:p>
            <a:r>
              <a:rPr lang="en-US" dirty="0" smtClean="0"/>
              <a:t>mediated </a:t>
            </a:r>
            <a:r>
              <a:rPr lang="en-US" dirty="0"/>
              <a:t>by a </a:t>
            </a:r>
            <a:r>
              <a:rPr lang="en-US" dirty="0">
                <a:solidFill>
                  <a:schemeClr val="accent1">
                    <a:lumMod val="60000"/>
                    <a:lumOff val="40000"/>
                  </a:schemeClr>
                </a:solidFill>
              </a:rPr>
              <a:t>concealed, </a:t>
            </a:r>
            <a:r>
              <a:rPr lang="en-US" dirty="0" err="1" smtClean="0">
                <a:solidFill>
                  <a:schemeClr val="accent1">
                    <a:lumMod val="60000"/>
                    <a:lumOff val="40000"/>
                  </a:schemeClr>
                </a:solidFill>
              </a:rPr>
              <a:t>retrogradely</a:t>
            </a:r>
            <a:r>
              <a:rPr lang="en-US" dirty="0" smtClean="0">
                <a:solidFill>
                  <a:schemeClr val="accent1">
                    <a:lumMod val="60000"/>
                    <a:lumOff val="40000"/>
                  </a:schemeClr>
                </a:solidFill>
              </a:rPr>
              <a:t> </a:t>
            </a:r>
            <a:r>
              <a:rPr lang="en-US" dirty="0">
                <a:solidFill>
                  <a:schemeClr val="accent1">
                    <a:lumMod val="60000"/>
                    <a:lumOff val="40000"/>
                  </a:schemeClr>
                </a:solidFill>
              </a:rPr>
              <a:t>conducting AV BT </a:t>
            </a:r>
            <a:r>
              <a:rPr lang="en-US" dirty="0"/>
              <a:t>that </a:t>
            </a:r>
            <a:r>
              <a:rPr lang="en-US" dirty="0">
                <a:solidFill>
                  <a:schemeClr val="accent1">
                    <a:lumMod val="60000"/>
                    <a:lumOff val="40000"/>
                  </a:schemeClr>
                </a:solidFill>
              </a:rPr>
              <a:t>has slow and </a:t>
            </a:r>
            <a:r>
              <a:rPr lang="en-US" dirty="0" err="1">
                <a:solidFill>
                  <a:schemeClr val="accent1">
                    <a:lumMod val="60000"/>
                    <a:lumOff val="40000"/>
                  </a:schemeClr>
                </a:solidFill>
              </a:rPr>
              <a:t>decremental</a:t>
            </a:r>
            <a:r>
              <a:rPr lang="en-US" dirty="0">
                <a:solidFill>
                  <a:schemeClr val="accent1">
                    <a:lumMod val="60000"/>
                    <a:lumOff val="40000"/>
                  </a:schemeClr>
                </a:solidFill>
              </a:rPr>
              <a:t> conduction properties</a:t>
            </a:r>
            <a:r>
              <a:rPr lang="en-US" dirty="0"/>
              <a:t>. </a:t>
            </a:r>
            <a:endParaRPr lang="en-US" dirty="0" smtClean="0"/>
          </a:p>
          <a:p>
            <a:r>
              <a:rPr lang="en-US" dirty="0" smtClean="0"/>
              <a:t>BT </a:t>
            </a:r>
            <a:r>
              <a:rPr lang="en-US" dirty="0"/>
              <a:t>in PJRT is most often located in the </a:t>
            </a:r>
            <a:r>
              <a:rPr lang="en-US" dirty="0" err="1">
                <a:solidFill>
                  <a:schemeClr val="accent1">
                    <a:lumMod val="60000"/>
                    <a:lumOff val="40000"/>
                  </a:schemeClr>
                </a:solidFill>
              </a:rPr>
              <a:t>posteroseptal</a:t>
            </a:r>
            <a:r>
              <a:rPr lang="en-US" dirty="0">
                <a:solidFill>
                  <a:schemeClr val="accent1">
                    <a:lumMod val="60000"/>
                    <a:lumOff val="40000"/>
                  </a:schemeClr>
                </a:solidFill>
              </a:rPr>
              <a:t> </a:t>
            </a:r>
            <a:r>
              <a:rPr lang="en-US" dirty="0" smtClean="0">
                <a:solidFill>
                  <a:schemeClr val="accent1">
                    <a:lumMod val="60000"/>
                    <a:lumOff val="40000"/>
                  </a:schemeClr>
                </a:solidFill>
              </a:rPr>
              <a:t>region.</a:t>
            </a:r>
            <a:r>
              <a:rPr lang="en-US" dirty="0" smtClean="0"/>
              <a:t> </a:t>
            </a:r>
          </a:p>
          <a:p>
            <a:r>
              <a:rPr lang="en-US" dirty="0" smtClean="0"/>
              <a:t>Because </a:t>
            </a:r>
            <a:r>
              <a:rPr lang="en-US" dirty="0"/>
              <a:t>these BTs are almost always </a:t>
            </a:r>
            <a:r>
              <a:rPr lang="en-US" dirty="0">
                <a:solidFill>
                  <a:schemeClr val="accent1">
                    <a:lumMod val="60000"/>
                    <a:lumOff val="40000"/>
                  </a:schemeClr>
                </a:solidFill>
              </a:rPr>
              <a:t>concealed</a:t>
            </a:r>
            <a:r>
              <a:rPr lang="en-US" dirty="0"/>
              <a:t> and have slow conduction, all elements </a:t>
            </a:r>
            <a:r>
              <a:rPr lang="en-US" dirty="0" smtClean="0"/>
              <a:t>necessary </a:t>
            </a:r>
            <a:r>
              <a:rPr lang="en-US" dirty="0"/>
              <a:t>for reentry are present at all times, </a:t>
            </a:r>
            <a:endParaRPr lang="en-US" dirty="0" smtClean="0"/>
          </a:p>
          <a:p>
            <a:r>
              <a:rPr lang="en-US" dirty="0" smtClean="0"/>
              <a:t>The </a:t>
            </a:r>
            <a:r>
              <a:rPr lang="en-US" dirty="0"/>
              <a:t>incessant nature of PJRT can result in </a:t>
            </a:r>
            <a:r>
              <a:rPr lang="en-US" dirty="0">
                <a:solidFill>
                  <a:schemeClr val="accent1">
                    <a:lumMod val="60000"/>
                    <a:lumOff val="40000"/>
                  </a:schemeClr>
                </a:solidFill>
              </a:rPr>
              <a:t>tachycardia-induced </a:t>
            </a:r>
            <a:r>
              <a:rPr lang="en-US" dirty="0" smtClean="0">
                <a:solidFill>
                  <a:schemeClr val="accent1">
                    <a:lumMod val="60000"/>
                    <a:lumOff val="40000"/>
                  </a:schemeClr>
                </a:solidFill>
              </a:rPr>
              <a:t>cardiomyopathy.</a:t>
            </a:r>
            <a:endParaRPr lang="en-IN" dirty="0">
              <a:solidFill>
                <a:schemeClr val="accent1">
                  <a:lumMod val="60000"/>
                  <a:lumOff val="40000"/>
                </a:schemeClr>
              </a:solidFill>
            </a:endParaRPr>
          </a:p>
        </p:txBody>
      </p:sp>
    </p:spTree>
    <p:extLst>
      <p:ext uri="{BB962C8B-B14F-4D97-AF65-F5344CB8AC3E}">
        <p14:creationId xmlns:p14="http://schemas.microsoft.com/office/powerpoint/2010/main" val="40165465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pPr>
              <a:spcBef>
                <a:spcPts val="0"/>
              </a:spcBef>
            </a:pPr>
            <a:endParaRPr/>
          </a:p>
        </p:txBody>
      </p:sp>
      <p:pic>
        <p:nvPicPr>
          <p:cNvPr id="133" name="Google Shape;133;p26"/>
          <p:cNvPicPr preferRelativeResize="0"/>
          <p:nvPr/>
        </p:nvPicPr>
        <p:blipFill>
          <a:blip r:embed="rId3">
            <a:alphaModFix/>
          </a:blip>
          <a:stretch>
            <a:fillRect/>
          </a:stretch>
        </p:blipFill>
        <p:spPr>
          <a:xfrm>
            <a:off x="2136000" y="1358550"/>
            <a:ext cx="5202000" cy="4642200"/>
          </a:xfrm>
          <a:prstGeom prst="rect">
            <a:avLst/>
          </a:prstGeom>
          <a:noFill/>
          <a:ln>
            <a:noFill/>
          </a:ln>
        </p:spPr>
      </p:pic>
    </p:spTree>
    <p:extLst>
      <p:ext uri="{BB962C8B-B14F-4D97-AF65-F5344CB8AC3E}">
        <p14:creationId xmlns:p14="http://schemas.microsoft.com/office/powerpoint/2010/main" val="1787767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395536" y="476672"/>
            <a:ext cx="8520600" cy="572700"/>
          </a:xfrm>
          <a:prstGeom prst="rect">
            <a:avLst/>
          </a:prstGeom>
        </p:spPr>
        <p:txBody>
          <a:bodyPr spcFirstLastPara="1" vert="horz" wrap="square" lIns="91425" tIns="91425" rIns="91425" bIns="91425" rtlCol="0" anchor="t" anchorCtr="0">
            <a:noAutofit/>
          </a:bodyPr>
          <a:lstStyle/>
          <a:p>
            <a:pPr>
              <a:lnSpc>
                <a:spcPct val="115000"/>
              </a:lnSpc>
              <a:spcAft>
                <a:spcPts val="1200"/>
              </a:spcAft>
            </a:pPr>
            <a:r>
              <a:rPr lang="en" sz="3600" dirty="0">
                <a:solidFill>
                  <a:schemeClr val="lt2"/>
                </a:solidFill>
              </a:rPr>
              <a:t>Atrial Fibrillation</a:t>
            </a:r>
            <a:endParaRPr sz="3600" dirty="0"/>
          </a:p>
        </p:txBody>
      </p:sp>
      <p:sp>
        <p:nvSpPr>
          <p:cNvPr id="139" name="Google Shape;139;p27"/>
          <p:cNvSpPr txBox="1">
            <a:spLocks noGrp="1"/>
          </p:cNvSpPr>
          <p:nvPr>
            <p:ph type="body" idx="1"/>
          </p:nvPr>
        </p:nvSpPr>
        <p:spPr>
          <a:xfrm>
            <a:off x="393513" y="1556792"/>
            <a:ext cx="8520600" cy="3416400"/>
          </a:xfrm>
          <a:prstGeom prst="rect">
            <a:avLst/>
          </a:prstGeom>
        </p:spPr>
        <p:txBody>
          <a:bodyPr spcFirstLastPara="1" vert="horz" wrap="square" lIns="91425" tIns="91425" rIns="91425" bIns="91425" rtlCol="0" anchor="t" anchorCtr="0">
            <a:noAutofit/>
          </a:bodyPr>
          <a:lstStyle/>
          <a:p>
            <a:pPr marL="342900">
              <a:spcBef>
                <a:spcPts val="1200"/>
              </a:spcBef>
              <a:buFont typeface="Wingdings" panose="05000000000000000000" pitchFamily="2" charset="2"/>
              <a:buChar char="Ø"/>
            </a:pPr>
            <a:r>
              <a:rPr lang="en" dirty="0" smtClean="0"/>
              <a:t>The </a:t>
            </a:r>
            <a:r>
              <a:rPr lang="en" dirty="0"/>
              <a:t>overall incidence of AF in patients with WPW syndrome varies from 12% to 39%. </a:t>
            </a:r>
            <a:endParaRPr dirty="0"/>
          </a:p>
          <a:p>
            <a:pPr marL="342900">
              <a:spcBef>
                <a:spcPts val="1200"/>
              </a:spcBef>
              <a:buFont typeface="Wingdings" panose="05000000000000000000" pitchFamily="2" charset="2"/>
              <a:buChar char="Ø"/>
            </a:pPr>
            <a:r>
              <a:rPr lang="en" dirty="0"/>
              <a:t>AF is typically paroxysmal.</a:t>
            </a:r>
            <a:endParaRPr dirty="0"/>
          </a:p>
          <a:p>
            <a:pPr marL="342900">
              <a:spcBef>
                <a:spcPts val="1200"/>
              </a:spcBef>
              <a:buFont typeface="Wingdings" panose="05000000000000000000" pitchFamily="2" charset="2"/>
              <a:buChar char="Ø"/>
            </a:pPr>
            <a:r>
              <a:rPr lang="en" dirty="0"/>
              <a:t>AF is most common in patients with anterogradely conducting BTs. </a:t>
            </a:r>
            <a:endParaRPr dirty="0"/>
          </a:p>
          <a:p>
            <a:pPr marL="342900">
              <a:spcBef>
                <a:spcPts val="1200"/>
              </a:spcBef>
              <a:buFont typeface="Wingdings" panose="05000000000000000000" pitchFamily="2" charset="2"/>
              <a:buChar char="Ø"/>
            </a:pPr>
            <a:r>
              <a:rPr lang="en" dirty="0"/>
              <a:t>Patients with antidromic AVRT, multiple BTs, and BTs that have a short anterograde effective refractory period (ERP) are more prone to develop AF.</a:t>
            </a:r>
            <a:endParaRPr dirty="0"/>
          </a:p>
          <a:p>
            <a:pPr marL="342900">
              <a:spcBef>
                <a:spcPts val="1200"/>
              </a:spcBef>
              <a:spcAft>
                <a:spcPts val="1200"/>
              </a:spcAft>
              <a:buFont typeface="Wingdings" panose="05000000000000000000" pitchFamily="2" charset="2"/>
              <a:buChar char="Ø"/>
            </a:pPr>
            <a:r>
              <a:rPr lang="en" dirty="0"/>
              <a:t> In individuals with WPW, AF is often preceded by AVRT that degenerates into AF.</a:t>
            </a:r>
            <a:endParaRPr dirty="0"/>
          </a:p>
        </p:txBody>
      </p:sp>
    </p:spTree>
    <p:extLst>
      <p:ext uri="{BB962C8B-B14F-4D97-AF65-F5344CB8AC3E}">
        <p14:creationId xmlns:p14="http://schemas.microsoft.com/office/powerpoint/2010/main" val="2903569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311700" y="332656"/>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145" name="Google Shape;145;p28"/>
          <p:cNvSpPr txBox="1">
            <a:spLocks noGrp="1"/>
          </p:cNvSpPr>
          <p:nvPr>
            <p:ph type="body" idx="1"/>
          </p:nvPr>
        </p:nvSpPr>
        <p:spPr>
          <a:xfrm>
            <a:off x="311700" y="1340768"/>
            <a:ext cx="8520600" cy="3416400"/>
          </a:xfrm>
          <a:prstGeom prst="rect">
            <a:avLst/>
          </a:prstGeom>
        </p:spPr>
        <p:txBody>
          <a:bodyPr spcFirstLastPara="1" vert="horz" wrap="square" lIns="91425" tIns="91425" rIns="91425" bIns="91425" rtlCol="0" anchor="t" anchorCtr="0">
            <a:noAutofit/>
          </a:bodyPr>
          <a:lstStyle/>
          <a:p>
            <a:pPr marL="342900">
              <a:buFont typeface="Wingdings" panose="05000000000000000000" pitchFamily="2" charset="2"/>
              <a:buChar char="Ø"/>
            </a:pPr>
            <a:r>
              <a:rPr lang="en" dirty="0"/>
              <a:t>The mechanisms by which AVRT precipitates AF are not well understood. </a:t>
            </a:r>
            <a:endParaRPr dirty="0"/>
          </a:p>
          <a:p>
            <a:pPr marL="342900">
              <a:spcBef>
                <a:spcPts val="1200"/>
              </a:spcBef>
              <a:buFont typeface="Wingdings" panose="05000000000000000000" pitchFamily="2" charset="2"/>
              <a:buChar char="Ø"/>
            </a:pPr>
            <a:r>
              <a:rPr lang="en" dirty="0"/>
              <a:t>The </a:t>
            </a:r>
            <a:r>
              <a:rPr lang="en" dirty="0">
                <a:solidFill>
                  <a:schemeClr val="accent1">
                    <a:lumMod val="60000"/>
                    <a:lumOff val="40000"/>
                  </a:schemeClr>
                </a:solidFill>
              </a:rPr>
              <a:t>rapid atrial rate </a:t>
            </a:r>
            <a:r>
              <a:rPr lang="en" dirty="0"/>
              <a:t>can cause disruption in atrial activation and reactivation, creating an EP substrate conducive to AF. </a:t>
            </a:r>
            <a:endParaRPr dirty="0"/>
          </a:p>
          <a:p>
            <a:pPr marL="342900">
              <a:spcBef>
                <a:spcPts val="1200"/>
              </a:spcBef>
              <a:buFont typeface="Wingdings" panose="05000000000000000000" pitchFamily="2" charset="2"/>
              <a:buChar char="Ø"/>
            </a:pPr>
            <a:r>
              <a:rPr lang="en" dirty="0"/>
              <a:t>most patients with BT and AF who undergo BT ablation are cured of both AVRT and AF is compatible with this hypothesis. </a:t>
            </a:r>
            <a:endParaRPr dirty="0"/>
          </a:p>
        </p:txBody>
      </p:sp>
    </p:spTree>
    <p:extLst>
      <p:ext uri="{BB962C8B-B14F-4D97-AF65-F5344CB8AC3E}">
        <p14:creationId xmlns:p14="http://schemas.microsoft.com/office/powerpoint/2010/main" val="2006697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9"/>
          <p:cNvSpPr txBox="1">
            <a:spLocks noGrp="1"/>
          </p:cNvSpPr>
          <p:nvPr>
            <p:ph type="title"/>
          </p:nvPr>
        </p:nvSpPr>
        <p:spPr>
          <a:xfrm>
            <a:off x="467544" y="548680"/>
            <a:ext cx="8520600" cy="572700"/>
          </a:xfrm>
          <a:prstGeom prst="rect">
            <a:avLst/>
          </a:prstGeom>
        </p:spPr>
        <p:txBody>
          <a:bodyPr spcFirstLastPara="1" vert="horz" wrap="square" lIns="91425" tIns="91425" rIns="91425" bIns="91425" rtlCol="0" anchor="t" anchorCtr="0">
            <a:normAutofit fontScale="90000"/>
          </a:bodyPr>
          <a:lstStyle/>
          <a:p>
            <a:pPr>
              <a:lnSpc>
                <a:spcPct val="115000"/>
              </a:lnSpc>
              <a:spcAft>
                <a:spcPts val="1200"/>
              </a:spcAft>
            </a:pPr>
            <a:r>
              <a:rPr lang="en" sz="3600" dirty="0">
                <a:solidFill>
                  <a:schemeClr val="tx1"/>
                </a:solidFill>
              </a:rPr>
              <a:t>AFL</a:t>
            </a:r>
            <a:endParaRPr sz="3600" dirty="0">
              <a:solidFill>
                <a:schemeClr val="tx1"/>
              </a:solidFill>
            </a:endParaRPr>
          </a:p>
        </p:txBody>
      </p:sp>
      <p:sp>
        <p:nvSpPr>
          <p:cNvPr id="151" name="Google Shape;151;p29"/>
          <p:cNvSpPr txBox="1">
            <a:spLocks noGrp="1"/>
          </p:cNvSpPr>
          <p:nvPr>
            <p:ph type="body" idx="1"/>
          </p:nvPr>
        </p:nvSpPr>
        <p:spPr>
          <a:xfrm>
            <a:off x="323528" y="1628800"/>
            <a:ext cx="8520600" cy="4680520"/>
          </a:xfrm>
          <a:prstGeom prst="rect">
            <a:avLst/>
          </a:prstGeom>
        </p:spPr>
        <p:txBody>
          <a:bodyPr spcFirstLastPara="1" vert="horz" wrap="square" lIns="91425" tIns="91425" rIns="91425" bIns="91425" rtlCol="0" anchor="t" anchorCtr="0">
            <a:noAutofit/>
          </a:bodyPr>
          <a:lstStyle/>
          <a:p>
            <a:pPr marL="342900">
              <a:buFont typeface="Wingdings" panose="05000000000000000000" pitchFamily="2" charset="2"/>
              <a:buChar char="Ø"/>
            </a:pPr>
            <a:r>
              <a:rPr lang="en" dirty="0" smtClean="0"/>
              <a:t>4</a:t>
            </a:r>
            <a:r>
              <a:rPr lang="en" dirty="0"/>
              <a:t>% of WPW patients present with AFL. </a:t>
            </a:r>
            <a:endParaRPr lang="en" dirty="0" smtClean="0"/>
          </a:p>
          <a:p>
            <a:pPr marL="342900">
              <a:buFont typeface="Wingdings" panose="05000000000000000000" pitchFamily="2" charset="2"/>
              <a:buChar char="Ø"/>
            </a:pPr>
            <a:r>
              <a:rPr lang="en" dirty="0" smtClean="0"/>
              <a:t>AFL </a:t>
            </a:r>
            <a:r>
              <a:rPr lang="en" dirty="0"/>
              <a:t>is the most common (60%) regular preexcited tachycardia in patients with WPW syndrome. </a:t>
            </a:r>
            <a:endParaRPr lang="en" dirty="0" smtClean="0"/>
          </a:p>
          <a:p>
            <a:pPr marL="342900">
              <a:buFont typeface="Wingdings" panose="05000000000000000000" pitchFamily="2" charset="2"/>
              <a:buChar char="Ø"/>
            </a:pPr>
            <a:r>
              <a:rPr lang="en" dirty="0" smtClean="0"/>
              <a:t>AFL </a:t>
            </a:r>
            <a:r>
              <a:rPr lang="en" dirty="0"/>
              <a:t>is caused by a macroreentrant circuit within the RA and therefore exists independently of the BT, and AFL does not have the same causal association to AV BTs as AF.</a:t>
            </a:r>
            <a:endParaRPr dirty="0"/>
          </a:p>
          <a:p>
            <a:pPr marL="342900">
              <a:spcBef>
                <a:spcPts val="1200"/>
              </a:spcBef>
              <a:buFont typeface="Wingdings" panose="05000000000000000000" pitchFamily="2" charset="2"/>
              <a:buChar char="Ø"/>
            </a:pPr>
            <a:r>
              <a:rPr lang="en" dirty="0"/>
              <a:t>AFL, like AF, can conduct anterogradely via a BT causing a </a:t>
            </a:r>
            <a:r>
              <a:rPr lang="en" dirty="0" smtClean="0"/>
              <a:t>preexcited</a:t>
            </a:r>
            <a:r>
              <a:rPr lang="en" dirty="0"/>
              <a:t> </a:t>
            </a:r>
            <a:r>
              <a:rPr lang="en" dirty="0" smtClean="0"/>
              <a:t>tachycardia</a:t>
            </a:r>
            <a:endParaRPr dirty="0"/>
          </a:p>
          <a:p>
            <a:pPr marL="342900">
              <a:spcBef>
                <a:spcPts val="1200"/>
              </a:spcBef>
              <a:spcAft>
                <a:spcPts val="1200"/>
              </a:spcAft>
              <a:buFont typeface="Wingdings" panose="05000000000000000000" pitchFamily="2" charset="2"/>
              <a:buChar char="Ø"/>
            </a:pPr>
            <a:r>
              <a:rPr lang="en" dirty="0"/>
              <a:t>AFL can potentially conduct 1:1 to the ventricles during a preexcited tachycardia, making the arrhythmia difficult to distinguish from VT</a:t>
            </a:r>
            <a:endParaRPr dirty="0"/>
          </a:p>
        </p:txBody>
      </p:sp>
    </p:spTree>
    <p:extLst>
      <p:ext uri="{BB962C8B-B14F-4D97-AF65-F5344CB8AC3E}">
        <p14:creationId xmlns:p14="http://schemas.microsoft.com/office/powerpoint/2010/main" val="4752484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0"/>
          <p:cNvSpPr txBox="1">
            <a:spLocks noGrp="1"/>
          </p:cNvSpPr>
          <p:nvPr>
            <p:ph type="title"/>
          </p:nvPr>
        </p:nvSpPr>
        <p:spPr>
          <a:xfrm>
            <a:off x="251520" y="188640"/>
            <a:ext cx="8520600" cy="572700"/>
          </a:xfrm>
          <a:prstGeom prst="rect">
            <a:avLst/>
          </a:prstGeom>
        </p:spPr>
        <p:txBody>
          <a:bodyPr spcFirstLastPara="1" vert="horz" wrap="square" lIns="91425" tIns="91425" rIns="91425" bIns="91425" rtlCol="0" anchor="t" anchorCtr="0">
            <a:noAutofit/>
          </a:bodyPr>
          <a:lstStyle/>
          <a:p>
            <a:pPr>
              <a:lnSpc>
                <a:spcPct val="115000"/>
              </a:lnSpc>
              <a:spcAft>
                <a:spcPts val="1200"/>
              </a:spcAft>
            </a:pPr>
            <a:r>
              <a:rPr lang="en" sz="3200" dirty="0">
                <a:solidFill>
                  <a:schemeClr val="lt2"/>
                </a:solidFill>
              </a:rPr>
              <a:t>Ventricular Fibrillation and Sudden Cardiac Death</a:t>
            </a:r>
            <a:endParaRPr sz="3200" dirty="0"/>
          </a:p>
        </p:txBody>
      </p:sp>
      <p:sp>
        <p:nvSpPr>
          <p:cNvPr id="157" name="Google Shape;157;p30"/>
          <p:cNvSpPr txBox="1">
            <a:spLocks noGrp="1"/>
          </p:cNvSpPr>
          <p:nvPr>
            <p:ph type="body" idx="1"/>
          </p:nvPr>
        </p:nvSpPr>
        <p:spPr>
          <a:xfrm>
            <a:off x="260617" y="1700808"/>
            <a:ext cx="8520600" cy="4320480"/>
          </a:xfrm>
          <a:prstGeom prst="rect">
            <a:avLst/>
          </a:prstGeom>
        </p:spPr>
        <p:txBody>
          <a:bodyPr spcFirstLastPara="1" vert="horz" wrap="square" lIns="91425" tIns="91425" rIns="91425" bIns="91425" rtlCol="0" anchor="t" anchorCtr="0">
            <a:noAutofit/>
          </a:bodyPr>
          <a:lstStyle/>
          <a:p>
            <a:pPr marL="342900">
              <a:buFont typeface="Wingdings" panose="05000000000000000000" pitchFamily="2" charset="2"/>
              <a:buChar char="Ø"/>
            </a:pPr>
            <a:r>
              <a:rPr lang="en" dirty="0" smtClean="0"/>
              <a:t>mechanism </a:t>
            </a:r>
            <a:r>
              <a:rPr lang="en" dirty="0"/>
              <a:t>of </a:t>
            </a:r>
            <a:r>
              <a:rPr lang="en" dirty="0" smtClean="0"/>
              <a:t>SCD </a:t>
            </a:r>
            <a:r>
              <a:rPr lang="en" dirty="0"/>
              <a:t>in patients with WPW is likely the occurrence of AF or AFL with a very rapid ventricular rate, which provokes VF</a:t>
            </a:r>
            <a:endParaRPr dirty="0"/>
          </a:p>
          <a:p>
            <a:pPr marL="342900">
              <a:spcBef>
                <a:spcPts val="1200"/>
              </a:spcBef>
              <a:buFont typeface="Wingdings" panose="05000000000000000000" pitchFamily="2" charset="2"/>
              <a:buChar char="Ø"/>
            </a:pPr>
            <a:r>
              <a:rPr lang="en" dirty="0"/>
              <a:t>the incidence of SCD in patients with WPW syndrome is 0% -</a:t>
            </a:r>
            <a:r>
              <a:rPr lang="en" dirty="0" smtClean="0"/>
              <a:t>0.39</a:t>
            </a:r>
            <a:r>
              <a:rPr lang="en" dirty="0"/>
              <a:t>% annually in several large case series. </a:t>
            </a:r>
            <a:endParaRPr dirty="0"/>
          </a:p>
          <a:p>
            <a:pPr marL="342900">
              <a:spcBef>
                <a:spcPts val="1200"/>
              </a:spcBef>
              <a:buFont typeface="Wingdings" panose="05000000000000000000" pitchFamily="2" charset="2"/>
              <a:buChar char="Ø"/>
            </a:pPr>
            <a:r>
              <a:rPr lang="en" dirty="0"/>
              <a:t>The trigger for AF </a:t>
            </a:r>
            <a:r>
              <a:rPr lang="en" dirty="0" smtClean="0"/>
              <a:t>is </a:t>
            </a:r>
            <a:r>
              <a:rPr lang="en" dirty="0"/>
              <a:t>generally an episode of AVRT. </a:t>
            </a:r>
            <a:endParaRPr dirty="0"/>
          </a:p>
          <a:p>
            <a:pPr marL="342900">
              <a:spcBef>
                <a:spcPts val="1200"/>
              </a:spcBef>
              <a:buFont typeface="Wingdings" panose="05000000000000000000" pitchFamily="2" charset="2"/>
              <a:buChar char="Ø"/>
            </a:pPr>
            <a:r>
              <a:rPr lang="en" dirty="0"/>
              <a:t>In fact, most patients who have been resuscitated from VF secondary to preexcitation have a previous history of AVRT, AF, or both. </a:t>
            </a:r>
            <a:endParaRPr dirty="0"/>
          </a:p>
          <a:p>
            <a:pPr marL="342900">
              <a:spcBef>
                <a:spcPts val="1200"/>
              </a:spcBef>
              <a:spcAft>
                <a:spcPts val="1200"/>
              </a:spcAft>
              <a:buFont typeface="Wingdings" panose="05000000000000000000" pitchFamily="2" charset="2"/>
              <a:buChar char="Ø"/>
            </a:pPr>
            <a:r>
              <a:rPr lang="en" dirty="0"/>
              <a:t>Nonetheless, SCD can be the first manifestation of WPW syndrome.</a:t>
            </a:r>
            <a:endParaRPr dirty="0"/>
          </a:p>
        </p:txBody>
      </p:sp>
    </p:spTree>
    <p:extLst>
      <p:ext uri="{BB962C8B-B14F-4D97-AF65-F5344CB8AC3E}">
        <p14:creationId xmlns:p14="http://schemas.microsoft.com/office/powerpoint/2010/main" val="1364933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1"/>
          <p:cNvSpPr txBox="1">
            <a:spLocks noGrp="1"/>
          </p:cNvSpPr>
          <p:nvPr>
            <p:ph type="title"/>
          </p:nvPr>
        </p:nvSpPr>
        <p:spPr>
          <a:xfrm>
            <a:off x="311700" y="476672"/>
            <a:ext cx="8520600" cy="572700"/>
          </a:xfrm>
          <a:prstGeom prst="rect">
            <a:avLst/>
          </a:prstGeom>
        </p:spPr>
        <p:txBody>
          <a:bodyPr spcFirstLastPara="1" vert="horz" wrap="square" lIns="91425" tIns="91425" rIns="91425" bIns="91425" rtlCol="0" anchor="t" anchorCtr="0">
            <a:normAutofit fontScale="90000"/>
          </a:bodyPr>
          <a:lstStyle/>
          <a:p>
            <a:r>
              <a:rPr lang="en" dirty="0"/>
              <a:t>SCD HIGH RISK Factors </a:t>
            </a:r>
            <a:endParaRPr dirty="0"/>
          </a:p>
        </p:txBody>
      </p:sp>
      <p:sp>
        <p:nvSpPr>
          <p:cNvPr id="163" name="Google Shape;163;p31"/>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a:t>younger age </a:t>
            </a:r>
            <a:r>
              <a:rPr lang="en" dirty="0" smtClean="0"/>
              <a:t>(&lt; </a:t>
            </a:r>
            <a:r>
              <a:rPr lang="en" dirty="0"/>
              <a:t>30 years), </a:t>
            </a:r>
            <a:endParaRPr dirty="0"/>
          </a:p>
          <a:p>
            <a:pPr marL="342900">
              <a:spcBef>
                <a:spcPts val="1200"/>
              </a:spcBef>
              <a:buFont typeface="Wingdings" panose="05000000000000000000" pitchFamily="2" charset="2"/>
              <a:buChar char="Ø"/>
            </a:pPr>
            <a:r>
              <a:rPr lang="en" dirty="0"/>
              <a:t>male gender, </a:t>
            </a:r>
            <a:endParaRPr dirty="0"/>
          </a:p>
          <a:p>
            <a:pPr marL="342900">
              <a:spcBef>
                <a:spcPts val="1200"/>
              </a:spcBef>
              <a:buFont typeface="Wingdings" panose="05000000000000000000" pitchFamily="2" charset="2"/>
              <a:buChar char="Ø"/>
            </a:pPr>
            <a:r>
              <a:rPr lang="en" dirty="0"/>
              <a:t>history of AF, </a:t>
            </a:r>
            <a:endParaRPr dirty="0"/>
          </a:p>
          <a:p>
            <a:pPr marL="342900">
              <a:spcBef>
                <a:spcPts val="1200"/>
              </a:spcBef>
              <a:buFont typeface="Wingdings" panose="05000000000000000000" pitchFamily="2" charset="2"/>
              <a:buChar char="Ø"/>
            </a:pPr>
            <a:r>
              <a:rPr lang="en" dirty="0"/>
              <a:t>prior syncope, </a:t>
            </a:r>
            <a:endParaRPr dirty="0"/>
          </a:p>
          <a:p>
            <a:pPr marL="342900">
              <a:spcBef>
                <a:spcPts val="1200"/>
              </a:spcBef>
              <a:buFont typeface="Wingdings" panose="05000000000000000000" pitchFamily="2" charset="2"/>
              <a:buChar char="Ø"/>
            </a:pPr>
            <a:r>
              <a:rPr lang="en" dirty="0"/>
              <a:t>associated congenital or other heart disease, and </a:t>
            </a:r>
            <a:endParaRPr dirty="0"/>
          </a:p>
          <a:p>
            <a:pPr marL="342900">
              <a:spcBef>
                <a:spcPts val="1200"/>
              </a:spcBef>
              <a:spcAft>
                <a:spcPts val="1200"/>
              </a:spcAft>
              <a:buFont typeface="Wingdings" panose="05000000000000000000" pitchFamily="2" charset="2"/>
              <a:buChar char="Ø"/>
            </a:pPr>
            <a:r>
              <a:rPr lang="en" dirty="0"/>
              <a:t>familial WPW.</a:t>
            </a:r>
            <a:endParaRPr dirty="0"/>
          </a:p>
        </p:txBody>
      </p:sp>
    </p:spTree>
    <p:extLst>
      <p:ext uri="{BB962C8B-B14F-4D97-AF65-F5344CB8AC3E}">
        <p14:creationId xmlns:p14="http://schemas.microsoft.com/office/powerpoint/2010/main" val="23623602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2"/>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r>
              <a:rPr lang="en-IN" dirty="0"/>
              <a:t>Low-risk WPW patients</a:t>
            </a:r>
            <a:br>
              <a:rPr lang="en-IN" dirty="0"/>
            </a:br>
            <a:endParaRPr dirty="0"/>
          </a:p>
        </p:txBody>
      </p:sp>
      <p:sp>
        <p:nvSpPr>
          <p:cNvPr id="169" name="Google Shape;169;p32"/>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indent="-457200">
              <a:spcBef>
                <a:spcPts val="1200"/>
              </a:spcBef>
              <a:buFont typeface="Wingdings" panose="05000000000000000000" pitchFamily="2" charset="2"/>
              <a:buChar char="Ø"/>
            </a:pPr>
            <a:r>
              <a:rPr lang="en" dirty="0" smtClean="0"/>
              <a:t>older </a:t>
            </a:r>
            <a:r>
              <a:rPr lang="en" dirty="0"/>
              <a:t>age, </a:t>
            </a:r>
            <a:endParaRPr dirty="0"/>
          </a:p>
          <a:p>
            <a:pPr indent="-457200">
              <a:spcBef>
                <a:spcPts val="1200"/>
              </a:spcBef>
              <a:buFont typeface="Wingdings" panose="05000000000000000000" pitchFamily="2" charset="2"/>
              <a:buChar char="Ø"/>
            </a:pPr>
            <a:r>
              <a:rPr lang="en" dirty="0"/>
              <a:t>lower tachyarrhythmia inducibility, </a:t>
            </a:r>
            <a:endParaRPr dirty="0"/>
          </a:p>
          <a:p>
            <a:pPr indent="-457200">
              <a:spcBef>
                <a:spcPts val="1200"/>
              </a:spcBef>
              <a:buFont typeface="Wingdings" panose="05000000000000000000" pitchFamily="2" charset="2"/>
              <a:buChar char="Ø"/>
            </a:pPr>
            <a:r>
              <a:rPr lang="en" dirty="0"/>
              <a:t>longer anterograde refractory ERP of BTs, and </a:t>
            </a:r>
            <a:endParaRPr dirty="0"/>
          </a:p>
          <a:p>
            <a:pPr indent="-457200">
              <a:spcBef>
                <a:spcPts val="1200"/>
              </a:spcBef>
              <a:spcAft>
                <a:spcPts val="1200"/>
              </a:spcAft>
              <a:buFont typeface="Wingdings" panose="05000000000000000000" pitchFamily="2" charset="2"/>
              <a:buChar char="Ø"/>
            </a:pPr>
            <a:r>
              <a:rPr lang="en" dirty="0"/>
              <a:t>low likelihood of baseline retrograde BT conduction or multiple BTs</a:t>
            </a:r>
            <a:endParaRPr dirty="0"/>
          </a:p>
        </p:txBody>
      </p:sp>
    </p:spTree>
    <p:extLst>
      <p:ext uri="{BB962C8B-B14F-4D97-AF65-F5344CB8AC3E}">
        <p14:creationId xmlns:p14="http://schemas.microsoft.com/office/powerpoint/2010/main" val="2090969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95536" y="980728"/>
            <a:ext cx="8520600" cy="572700"/>
          </a:xfrm>
          <a:prstGeom prst="rect">
            <a:avLst/>
          </a:prstGeom>
        </p:spPr>
        <p:txBody>
          <a:bodyPr spcFirstLastPara="1" vert="horz" wrap="square" lIns="91425" tIns="91425" rIns="91425" bIns="91425" rtlCol="0" anchor="t" anchorCtr="0">
            <a:noAutofit/>
          </a:bodyPr>
          <a:lstStyle/>
          <a:p>
            <a:pPr>
              <a:lnSpc>
                <a:spcPct val="115000"/>
              </a:lnSpc>
              <a:spcAft>
                <a:spcPts val="1200"/>
              </a:spcAft>
            </a:pPr>
            <a:r>
              <a:rPr lang="en" sz="3600" dirty="0">
                <a:solidFill>
                  <a:schemeClr val="lt2"/>
                </a:solidFill>
              </a:rPr>
              <a:t>AV </a:t>
            </a:r>
            <a:r>
              <a:rPr lang="en" sz="3600" dirty="0" smtClean="0">
                <a:solidFill>
                  <a:schemeClr val="lt2"/>
                </a:solidFill>
              </a:rPr>
              <a:t>BTs -</a:t>
            </a:r>
            <a:endParaRPr sz="6600" dirty="0"/>
          </a:p>
        </p:txBody>
      </p:sp>
      <p:sp>
        <p:nvSpPr>
          <p:cNvPr id="73" name="Google Shape;73;p16"/>
          <p:cNvSpPr txBox="1">
            <a:spLocks noGrp="1"/>
          </p:cNvSpPr>
          <p:nvPr>
            <p:ph type="body" idx="1"/>
          </p:nvPr>
        </p:nvSpPr>
        <p:spPr>
          <a:xfrm>
            <a:off x="623400" y="2094218"/>
            <a:ext cx="8520600" cy="3416400"/>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a:t>aberrant muscle bundles that connect the atria to the </a:t>
            </a:r>
            <a:r>
              <a:rPr lang="en" dirty="0" smtClean="0"/>
              <a:t>ventricles </a:t>
            </a:r>
            <a:r>
              <a:rPr lang="en" dirty="0"/>
              <a:t>outside of the normal AV conduction system. </a:t>
            </a:r>
            <a:endParaRPr dirty="0"/>
          </a:p>
          <a:p>
            <a:pPr marL="342900">
              <a:spcBef>
                <a:spcPts val="1200"/>
              </a:spcBef>
              <a:buFont typeface="Wingdings" panose="05000000000000000000" pitchFamily="2" charset="2"/>
              <a:buChar char="Ø"/>
            </a:pPr>
            <a:r>
              <a:rPr lang="en" dirty="0"/>
              <a:t>found most often in the parietal AV junctional areas, including the paraseptal areas. </a:t>
            </a:r>
            <a:endParaRPr dirty="0"/>
          </a:p>
          <a:p>
            <a:pPr marL="342900">
              <a:spcBef>
                <a:spcPts val="1200"/>
              </a:spcBef>
              <a:spcAft>
                <a:spcPts val="1200"/>
              </a:spcAft>
              <a:buFont typeface="Wingdings" panose="05000000000000000000" pitchFamily="2" charset="2"/>
              <a:buChar char="Ø"/>
            </a:pPr>
            <a:r>
              <a:rPr lang="en" dirty="0"/>
              <a:t>They breach the insulation </a:t>
            </a:r>
            <a:endParaRPr dirty="0"/>
          </a:p>
        </p:txBody>
      </p:sp>
    </p:spTree>
    <p:extLst>
      <p:ext uri="{BB962C8B-B14F-4D97-AF65-F5344CB8AC3E}">
        <p14:creationId xmlns:p14="http://schemas.microsoft.com/office/powerpoint/2010/main" val="2184356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3"/>
          <p:cNvSpPr txBox="1">
            <a:spLocks noGrp="1"/>
          </p:cNvSpPr>
          <p:nvPr>
            <p:ph type="title"/>
          </p:nvPr>
        </p:nvSpPr>
        <p:spPr>
          <a:xfrm>
            <a:off x="251520" y="476672"/>
            <a:ext cx="8520600" cy="572700"/>
          </a:xfrm>
          <a:prstGeom prst="rect">
            <a:avLst/>
          </a:prstGeom>
        </p:spPr>
        <p:txBody>
          <a:bodyPr spcFirstLastPara="1" vert="horz" wrap="square" lIns="91425" tIns="91425" rIns="91425" bIns="91425" rtlCol="0" anchor="t" anchorCtr="0">
            <a:noAutofit/>
          </a:bodyPr>
          <a:lstStyle/>
          <a:p>
            <a:pPr>
              <a:lnSpc>
                <a:spcPct val="115000"/>
              </a:lnSpc>
              <a:spcAft>
                <a:spcPts val="1200"/>
              </a:spcAft>
            </a:pPr>
            <a:r>
              <a:rPr lang="en" sz="3600" dirty="0">
                <a:solidFill>
                  <a:schemeClr val="lt2"/>
                </a:solidFill>
              </a:rPr>
              <a:t>WPW at increased risk for VF, </a:t>
            </a:r>
            <a:endParaRPr sz="3600" dirty="0"/>
          </a:p>
        </p:txBody>
      </p:sp>
      <p:sp>
        <p:nvSpPr>
          <p:cNvPr id="175" name="Google Shape;175;p33"/>
          <p:cNvSpPr txBox="1">
            <a:spLocks noGrp="1"/>
          </p:cNvSpPr>
          <p:nvPr>
            <p:ph type="body" idx="1"/>
          </p:nvPr>
        </p:nvSpPr>
        <p:spPr>
          <a:xfrm>
            <a:off x="395400" y="1874977"/>
            <a:ext cx="8520600" cy="4015500"/>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a:t>symptomatic AVRT, </a:t>
            </a:r>
            <a:endParaRPr dirty="0"/>
          </a:p>
          <a:p>
            <a:pPr marL="342900">
              <a:spcBef>
                <a:spcPts val="1200"/>
              </a:spcBef>
              <a:buFont typeface="Wingdings" panose="05000000000000000000" pitchFamily="2" charset="2"/>
              <a:buChar char="Ø"/>
            </a:pPr>
            <a:r>
              <a:rPr lang="en" dirty="0"/>
              <a:t>septal location of the BT, </a:t>
            </a:r>
            <a:endParaRPr dirty="0"/>
          </a:p>
          <a:p>
            <a:pPr marL="342900">
              <a:spcBef>
                <a:spcPts val="1200"/>
              </a:spcBef>
              <a:buFont typeface="Wingdings" panose="05000000000000000000" pitchFamily="2" charset="2"/>
              <a:buChar char="Ø"/>
            </a:pPr>
            <a:r>
              <a:rPr lang="en" dirty="0"/>
              <a:t>presence of multiple BTs, and </a:t>
            </a:r>
            <a:endParaRPr dirty="0"/>
          </a:p>
          <a:p>
            <a:pPr marL="342900">
              <a:spcBef>
                <a:spcPts val="1200"/>
              </a:spcBef>
              <a:buFont typeface="Wingdings" panose="05000000000000000000" pitchFamily="2" charset="2"/>
              <a:buChar char="Ø"/>
            </a:pPr>
            <a:r>
              <a:rPr lang="en" dirty="0"/>
              <a:t>male gender. </a:t>
            </a:r>
            <a:endParaRPr dirty="0"/>
          </a:p>
          <a:p>
            <a:pPr marL="342900">
              <a:spcBef>
                <a:spcPts val="1200"/>
              </a:spcBef>
              <a:buFont typeface="Wingdings" panose="05000000000000000000" pitchFamily="2" charset="2"/>
              <a:buChar char="Ø"/>
            </a:pPr>
            <a:r>
              <a:rPr lang="en" dirty="0"/>
              <a:t>In addition,the risk of SCD associated with WPW appears highest in the first two decades of life.</a:t>
            </a:r>
            <a:endParaRPr dirty="0"/>
          </a:p>
          <a:p>
            <a:pPr marL="0" indent="0">
              <a:spcBef>
                <a:spcPts val="1200"/>
              </a:spcBef>
              <a:spcAft>
                <a:spcPts val="1200"/>
              </a:spcAft>
              <a:buNone/>
            </a:pPr>
            <a:endParaRPr dirty="0"/>
          </a:p>
        </p:txBody>
      </p:sp>
    </p:spTree>
    <p:extLst>
      <p:ext uri="{BB962C8B-B14F-4D97-AF65-F5344CB8AC3E}">
        <p14:creationId xmlns:p14="http://schemas.microsoft.com/office/powerpoint/2010/main" val="22597238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4"/>
          <p:cNvSpPr txBox="1">
            <a:spLocks noGrp="1"/>
          </p:cNvSpPr>
          <p:nvPr>
            <p:ph type="title"/>
          </p:nvPr>
        </p:nvSpPr>
        <p:spPr>
          <a:xfrm>
            <a:off x="467544" y="476672"/>
            <a:ext cx="8520600" cy="572700"/>
          </a:xfrm>
          <a:prstGeom prst="rect">
            <a:avLst/>
          </a:prstGeom>
        </p:spPr>
        <p:txBody>
          <a:bodyPr spcFirstLastPara="1" vert="horz" wrap="square" lIns="91425" tIns="91425" rIns="91425" bIns="91425" rtlCol="0" anchor="t" anchorCtr="0">
            <a:noAutofit/>
          </a:bodyPr>
          <a:lstStyle/>
          <a:p>
            <a:pPr>
              <a:lnSpc>
                <a:spcPct val="115000"/>
              </a:lnSpc>
              <a:spcAft>
                <a:spcPts val="1200"/>
              </a:spcAft>
            </a:pPr>
            <a:r>
              <a:rPr lang="en" sz="3600" dirty="0">
                <a:solidFill>
                  <a:schemeClr val="lt2"/>
                </a:solidFill>
              </a:rPr>
              <a:t>Ventricular Tachycardia</a:t>
            </a:r>
            <a:endParaRPr sz="3600" dirty="0"/>
          </a:p>
        </p:txBody>
      </p:sp>
      <p:sp>
        <p:nvSpPr>
          <p:cNvPr id="181" name="Google Shape;181;p34"/>
          <p:cNvSpPr txBox="1">
            <a:spLocks noGrp="1"/>
          </p:cNvSpPr>
          <p:nvPr>
            <p:ph type="body" idx="1"/>
          </p:nvPr>
        </p:nvSpPr>
        <p:spPr>
          <a:xfrm>
            <a:off x="311700" y="1556792"/>
            <a:ext cx="8520600" cy="3869333"/>
          </a:xfrm>
          <a:prstGeom prst="rect">
            <a:avLst/>
          </a:prstGeom>
        </p:spPr>
        <p:txBody>
          <a:bodyPr spcFirstLastPara="1" vert="horz" wrap="square" lIns="91425" tIns="91425" rIns="91425" bIns="91425" rtlCol="0" anchor="t" anchorCtr="0">
            <a:normAutofit/>
          </a:bodyPr>
          <a:lstStyle/>
          <a:p>
            <a:pPr marL="342900">
              <a:spcAft>
                <a:spcPts val="1200"/>
              </a:spcAft>
              <a:buFont typeface="Wingdings" panose="05000000000000000000" pitchFamily="2" charset="2"/>
              <a:buChar char="Ø"/>
            </a:pPr>
            <a:r>
              <a:rPr lang="en" dirty="0"/>
              <a:t>Coexisting VT is uncommon in patients with WPW syndrome because structural heart disease is very infrequent in this young patient population.</a:t>
            </a:r>
            <a:endParaRPr dirty="0"/>
          </a:p>
        </p:txBody>
      </p:sp>
    </p:spTree>
    <p:extLst>
      <p:ext uri="{BB962C8B-B14F-4D97-AF65-F5344CB8AC3E}">
        <p14:creationId xmlns:p14="http://schemas.microsoft.com/office/powerpoint/2010/main" val="38649571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75"/>
          <p:cNvSpPr txBox="1">
            <a:spLocks noGrp="1"/>
          </p:cNvSpPr>
          <p:nvPr>
            <p:ph type="title"/>
          </p:nvPr>
        </p:nvSpPr>
        <p:spPr>
          <a:xfrm>
            <a:off x="251520" y="620688"/>
            <a:ext cx="7428652" cy="1008112"/>
          </a:xfrm>
          <a:prstGeom prst="rect">
            <a:avLst/>
          </a:prstGeom>
        </p:spPr>
        <p:txBody>
          <a:bodyPr spcFirstLastPara="1" vert="horz" wrap="square" lIns="91425" tIns="91425" rIns="91425" bIns="91425" rtlCol="0" anchor="t" anchorCtr="0">
            <a:normAutofit/>
          </a:bodyPr>
          <a:lstStyle/>
          <a:p>
            <a:pPr>
              <a:lnSpc>
                <a:spcPct val="115000"/>
              </a:lnSpc>
              <a:spcAft>
                <a:spcPts val="1200"/>
              </a:spcAft>
            </a:pPr>
            <a:r>
              <a:rPr lang="en" sz="3200" dirty="0">
                <a:solidFill>
                  <a:schemeClr val="lt2"/>
                </a:solidFill>
              </a:rPr>
              <a:t>ELECTROCARDIOGRAPHIC FEATURES</a:t>
            </a:r>
            <a:endParaRPr sz="6000" dirty="0"/>
          </a:p>
        </p:txBody>
      </p:sp>
      <p:sp>
        <p:nvSpPr>
          <p:cNvPr id="432" name="Google Shape;432;p75"/>
          <p:cNvSpPr txBox="1">
            <a:spLocks noGrp="1"/>
          </p:cNvSpPr>
          <p:nvPr>
            <p:ph type="body" idx="1"/>
          </p:nvPr>
        </p:nvSpPr>
        <p:spPr>
          <a:xfrm>
            <a:off x="899592" y="1769631"/>
            <a:ext cx="7560840" cy="5082511"/>
          </a:xfrm>
          <a:prstGeom prst="rect">
            <a:avLst/>
          </a:prstGeom>
        </p:spPr>
        <p:txBody>
          <a:bodyPr spcFirstLastPara="1" vert="horz" wrap="square" lIns="91425" tIns="91425" rIns="91425" bIns="91425" rtlCol="0" anchor="t" anchorCtr="0">
            <a:normAutofit/>
          </a:bodyPr>
          <a:lstStyle/>
          <a:p>
            <a:pPr marL="0" indent="0">
              <a:buNone/>
            </a:pPr>
            <a:r>
              <a:rPr lang="en" dirty="0"/>
              <a:t>The degree of preexcitation depends on several factors, </a:t>
            </a:r>
            <a:r>
              <a:rPr lang="en" dirty="0" smtClean="0"/>
              <a:t>including-</a:t>
            </a:r>
            <a:endParaRPr dirty="0"/>
          </a:p>
          <a:p>
            <a:pPr marL="342900">
              <a:spcBef>
                <a:spcPts val="1200"/>
              </a:spcBef>
              <a:buFont typeface="Wingdings" panose="05000000000000000000" pitchFamily="2" charset="2"/>
              <a:buChar char="Ø"/>
            </a:pPr>
            <a:r>
              <a:rPr lang="en" dirty="0"/>
              <a:t>conduction time over the AVN-HPS, </a:t>
            </a:r>
            <a:endParaRPr dirty="0"/>
          </a:p>
          <a:p>
            <a:pPr marL="342900">
              <a:spcBef>
                <a:spcPts val="1200"/>
              </a:spcBef>
              <a:buFont typeface="Wingdings" panose="05000000000000000000" pitchFamily="2" charset="2"/>
              <a:buChar char="Ø"/>
            </a:pPr>
            <a:r>
              <a:rPr lang="en" dirty="0"/>
              <a:t>conduction time from the </a:t>
            </a:r>
            <a:r>
              <a:rPr lang="en" dirty="0" smtClean="0"/>
              <a:t>SA </a:t>
            </a:r>
            <a:r>
              <a:rPr lang="en" dirty="0"/>
              <a:t>node to the atrial insertion site of the BT (which depends on the distance, conduction, and refractoriness of the intervening atrial tissue), and </a:t>
            </a:r>
            <a:endParaRPr dirty="0"/>
          </a:p>
          <a:p>
            <a:pPr marL="342900">
              <a:spcBef>
                <a:spcPts val="1200"/>
              </a:spcBef>
              <a:buFont typeface="Wingdings" panose="05000000000000000000" pitchFamily="2" charset="2"/>
              <a:buChar char="Ø"/>
            </a:pPr>
            <a:r>
              <a:rPr lang="en" dirty="0"/>
              <a:t>conduction time through the BT (which depends on the length, thickness, and conduction properties of the BT).</a:t>
            </a:r>
            <a:endParaRPr dirty="0"/>
          </a:p>
          <a:p>
            <a:pPr marL="0" indent="0">
              <a:spcBef>
                <a:spcPts val="1200"/>
              </a:spcBef>
              <a:buNone/>
            </a:pPr>
            <a:endParaRPr dirty="0"/>
          </a:p>
          <a:p>
            <a:pPr marL="0" indent="0">
              <a:spcBef>
                <a:spcPts val="1200"/>
              </a:spcBef>
              <a:buNone/>
            </a:pPr>
            <a:endParaRPr dirty="0"/>
          </a:p>
          <a:p>
            <a:pPr marL="0" indent="0">
              <a:spcBef>
                <a:spcPts val="1200"/>
              </a:spcBef>
              <a:spcAft>
                <a:spcPts val="1200"/>
              </a:spcAft>
              <a:buNone/>
            </a:pPr>
            <a:endParaRPr dirty="0"/>
          </a:p>
        </p:txBody>
      </p:sp>
    </p:spTree>
    <p:extLst>
      <p:ext uri="{BB962C8B-B14F-4D97-AF65-F5344CB8AC3E}">
        <p14:creationId xmlns:p14="http://schemas.microsoft.com/office/powerpoint/2010/main" val="32783792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76"/>
          <p:cNvSpPr txBox="1">
            <a:spLocks noGrp="1"/>
          </p:cNvSpPr>
          <p:nvPr>
            <p:ph type="title"/>
          </p:nvPr>
        </p:nvSpPr>
        <p:spPr>
          <a:xfrm>
            <a:off x="311700" y="548680"/>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438" name="Google Shape;438;p76"/>
          <p:cNvSpPr txBox="1">
            <a:spLocks noGrp="1"/>
          </p:cNvSpPr>
          <p:nvPr>
            <p:ph type="body" idx="1"/>
          </p:nvPr>
        </p:nvSpPr>
        <p:spPr>
          <a:xfrm>
            <a:off x="755576" y="1268760"/>
            <a:ext cx="7920880" cy="5184576"/>
          </a:xfrm>
          <a:prstGeom prst="rect">
            <a:avLst/>
          </a:prstGeom>
        </p:spPr>
        <p:txBody>
          <a:bodyPr spcFirstLastPara="1" vert="horz" wrap="square" lIns="91425" tIns="91425" rIns="91425" bIns="91425" rtlCol="0" anchor="t" anchorCtr="0">
            <a:normAutofit/>
          </a:bodyPr>
          <a:lstStyle/>
          <a:p>
            <a:pPr marL="0" indent="0">
              <a:buNone/>
            </a:pPr>
            <a:r>
              <a:rPr lang="en" dirty="0" smtClean="0"/>
              <a:t>Preexcited ECG can </a:t>
            </a:r>
            <a:r>
              <a:rPr lang="en" dirty="0"/>
              <a:t>simulate the pattern found in other cardiac </a:t>
            </a:r>
            <a:r>
              <a:rPr lang="en" dirty="0" smtClean="0"/>
              <a:t>conditions-</a:t>
            </a:r>
            <a:endParaRPr dirty="0"/>
          </a:p>
          <a:p>
            <a:pPr marL="342900">
              <a:spcBef>
                <a:spcPts val="1200"/>
              </a:spcBef>
              <a:buFont typeface="Wingdings" panose="05000000000000000000" pitchFamily="2" charset="2"/>
              <a:buChar char="Ø"/>
            </a:pPr>
            <a:r>
              <a:rPr lang="en" dirty="0" smtClean="0"/>
              <a:t>Pseudo infarction- </a:t>
            </a:r>
            <a:r>
              <a:rPr lang="en" dirty="0"/>
              <a:t>A negative delta wave (presenting as a Q wave) can mimic a myocardial infarction (MI) pattern. </a:t>
            </a:r>
            <a:endParaRPr dirty="0"/>
          </a:p>
          <a:p>
            <a:pPr marL="342900">
              <a:spcBef>
                <a:spcPts val="1200"/>
              </a:spcBef>
              <a:buFont typeface="Wingdings" panose="05000000000000000000" pitchFamily="2" charset="2"/>
              <a:buChar char="Ø"/>
            </a:pPr>
            <a:r>
              <a:rPr lang="en" dirty="0"/>
              <a:t>Conversely, a positive delta wave can mask the presence of a previous MI. </a:t>
            </a:r>
            <a:endParaRPr dirty="0"/>
          </a:p>
          <a:p>
            <a:pPr marL="342900">
              <a:spcBef>
                <a:spcPts val="1200"/>
              </a:spcBef>
              <a:buFont typeface="Wingdings" panose="05000000000000000000" pitchFamily="2" charset="2"/>
              <a:buChar char="Ø"/>
            </a:pPr>
            <a:r>
              <a:rPr lang="en" dirty="0"/>
              <a:t>Intermittent WPW can also be mistaken for frequent premature ventricular complexes (PVCs).</a:t>
            </a:r>
            <a:endParaRPr dirty="0"/>
          </a:p>
          <a:p>
            <a:pPr marL="342900">
              <a:spcBef>
                <a:spcPts val="1200"/>
              </a:spcBef>
              <a:buFont typeface="Wingdings" panose="05000000000000000000" pitchFamily="2" charset="2"/>
              <a:buChar char="Ø"/>
            </a:pPr>
            <a:r>
              <a:rPr lang="en" dirty="0"/>
              <a:t>If the WPW pattern persists for several </a:t>
            </a:r>
            <a:r>
              <a:rPr lang="en" dirty="0" smtClean="0"/>
              <a:t>beats- can </a:t>
            </a:r>
            <a:r>
              <a:rPr lang="en" dirty="0"/>
              <a:t>be misdiagnosed as an </a:t>
            </a:r>
            <a:r>
              <a:rPr lang="en" dirty="0" smtClean="0"/>
              <a:t>AIVR or</a:t>
            </a:r>
            <a:r>
              <a:rPr lang="en" dirty="0"/>
              <a:t>, if sufficiently rapid, VT.</a:t>
            </a:r>
            <a:endParaRPr dirty="0"/>
          </a:p>
          <a:p>
            <a:pPr marL="342900">
              <a:spcBef>
                <a:spcPts val="1200"/>
              </a:spcBef>
              <a:buFont typeface="Wingdings" panose="05000000000000000000" pitchFamily="2" charset="2"/>
              <a:buChar char="Ø"/>
            </a:pPr>
            <a:r>
              <a:rPr lang="en" dirty="0"/>
              <a:t>WPW pattern is occasionally seen on alternate beats and may suggest ventricular </a:t>
            </a:r>
            <a:r>
              <a:rPr lang="en" dirty="0" smtClean="0"/>
              <a:t>bigeminy</a:t>
            </a:r>
            <a:r>
              <a:rPr lang="en" dirty="0"/>
              <a:t> </a:t>
            </a:r>
            <a:r>
              <a:rPr lang="en" dirty="0" smtClean="0"/>
              <a:t>or </a:t>
            </a:r>
            <a:r>
              <a:rPr lang="en-IN" dirty="0"/>
              <a:t>electrical </a:t>
            </a:r>
            <a:r>
              <a:rPr lang="en-IN" dirty="0" err="1"/>
              <a:t>alternans</a:t>
            </a:r>
            <a:r>
              <a:rPr lang="en-IN" dirty="0" smtClean="0"/>
              <a:t>.</a:t>
            </a:r>
            <a:endParaRPr lang="en-IN" dirty="0"/>
          </a:p>
        </p:txBody>
      </p:sp>
    </p:spTree>
    <p:extLst>
      <p:ext uri="{BB962C8B-B14F-4D97-AF65-F5344CB8AC3E}">
        <p14:creationId xmlns:p14="http://schemas.microsoft.com/office/powerpoint/2010/main" val="9440677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77"/>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444" name="Google Shape;444;p77"/>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0" indent="0">
              <a:spcAft>
                <a:spcPts val="1200"/>
              </a:spcAft>
              <a:buNone/>
            </a:pPr>
            <a:endParaRPr/>
          </a:p>
        </p:txBody>
      </p:sp>
      <p:pic>
        <p:nvPicPr>
          <p:cNvPr id="445" name="Google Shape;445;p77"/>
          <p:cNvPicPr preferRelativeResize="0"/>
          <p:nvPr/>
        </p:nvPicPr>
        <p:blipFill>
          <a:blip r:embed="rId3">
            <a:alphaModFix/>
          </a:blip>
          <a:stretch>
            <a:fillRect/>
          </a:stretch>
        </p:blipFill>
        <p:spPr>
          <a:xfrm>
            <a:off x="1008000" y="1111500"/>
            <a:ext cx="7085998" cy="4455752"/>
          </a:xfrm>
          <a:prstGeom prst="rect">
            <a:avLst/>
          </a:prstGeom>
          <a:noFill/>
          <a:ln>
            <a:noFill/>
          </a:ln>
        </p:spPr>
      </p:pic>
    </p:spTree>
    <p:extLst>
      <p:ext uri="{BB962C8B-B14F-4D97-AF65-F5344CB8AC3E}">
        <p14:creationId xmlns:p14="http://schemas.microsoft.com/office/powerpoint/2010/main" val="3710651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78"/>
          <p:cNvSpPr txBox="1">
            <a:spLocks noGrp="1"/>
          </p:cNvSpPr>
          <p:nvPr>
            <p:ph type="title"/>
          </p:nvPr>
        </p:nvSpPr>
        <p:spPr>
          <a:xfrm>
            <a:off x="311700" y="476672"/>
            <a:ext cx="7572668" cy="1008112"/>
          </a:xfrm>
          <a:prstGeom prst="rect">
            <a:avLst/>
          </a:prstGeom>
        </p:spPr>
        <p:txBody>
          <a:bodyPr spcFirstLastPara="1" vert="horz" wrap="square" lIns="91425" tIns="91425" rIns="91425" bIns="91425" rtlCol="0" anchor="t" anchorCtr="0">
            <a:normAutofit fontScale="90000"/>
          </a:bodyPr>
          <a:lstStyle/>
          <a:p>
            <a:pPr>
              <a:lnSpc>
                <a:spcPct val="115000"/>
              </a:lnSpc>
            </a:pPr>
            <a:r>
              <a:rPr lang="en" sz="3100" dirty="0">
                <a:solidFill>
                  <a:schemeClr val="lt2"/>
                </a:solidFill>
              </a:rPr>
              <a:t>Inapparent Versus Intermittent Preexcitation</a:t>
            </a:r>
            <a:endParaRPr sz="3100" dirty="0">
              <a:solidFill>
                <a:schemeClr val="lt2"/>
              </a:solidFill>
            </a:endParaRPr>
          </a:p>
          <a:p>
            <a:pPr>
              <a:spcBef>
                <a:spcPts val="1200"/>
              </a:spcBef>
            </a:pPr>
            <a:endParaRPr dirty="0"/>
          </a:p>
        </p:txBody>
      </p:sp>
      <p:sp>
        <p:nvSpPr>
          <p:cNvPr id="451" name="Google Shape;451;p78"/>
          <p:cNvSpPr txBox="1">
            <a:spLocks noGrp="1"/>
          </p:cNvSpPr>
          <p:nvPr>
            <p:ph type="body" idx="1"/>
          </p:nvPr>
        </p:nvSpPr>
        <p:spPr>
          <a:xfrm>
            <a:off x="827584" y="1772816"/>
            <a:ext cx="7848872" cy="4248472"/>
          </a:xfrm>
          <a:prstGeom prst="rect">
            <a:avLst/>
          </a:prstGeom>
        </p:spPr>
        <p:txBody>
          <a:bodyPr spcFirstLastPara="1" vert="horz" wrap="square" lIns="91425" tIns="91425" rIns="91425" bIns="91425" rtlCol="0" anchor="t" anchorCtr="0">
            <a:normAutofit/>
          </a:bodyPr>
          <a:lstStyle/>
          <a:p>
            <a:pPr marL="0" indent="0">
              <a:buNone/>
            </a:pPr>
            <a:r>
              <a:rPr lang="en" sz="2400" dirty="0"/>
              <a:t>Inapparent </a:t>
            </a:r>
            <a:r>
              <a:rPr lang="en" sz="2400" dirty="0" smtClean="0"/>
              <a:t>preexcitation- </a:t>
            </a:r>
            <a:endParaRPr sz="2400" dirty="0"/>
          </a:p>
          <a:p>
            <a:pPr marL="342900">
              <a:spcBef>
                <a:spcPts val="1200"/>
              </a:spcBef>
              <a:buFont typeface="Wingdings" panose="05000000000000000000" pitchFamily="2" charset="2"/>
              <a:buChar char="Ø"/>
            </a:pPr>
            <a:r>
              <a:rPr lang="en" dirty="0"/>
              <a:t>preexcitation is absent on the surface ECG despite the presence of an anterogradely conducting AV BT </a:t>
            </a:r>
            <a:endParaRPr dirty="0"/>
          </a:p>
          <a:p>
            <a:pPr marL="342900">
              <a:spcBef>
                <a:spcPts val="1200"/>
              </a:spcBef>
              <a:buFont typeface="Wingdings" panose="05000000000000000000" pitchFamily="2" charset="2"/>
              <a:buChar char="Ø"/>
            </a:pPr>
            <a:r>
              <a:rPr lang="en" dirty="0"/>
              <a:t>because conduction over the AVN-HPS reaches the ventricle faster than that over the BT.</a:t>
            </a:r>
            <a:endParaRPr dirty="0"/>
          </a:p>
          <a:p>
            <a:pPr marL="0" indent="0">
              <a:spcBef>
                <a:spcPts val="1200"/>
              </a:spcBef>
              <a:buNone/>
            </a:pPr>
            <a:endParaRPr dirty="0"/>
          </a:p>
          <a:p>
            <a:pPr marL="0" indent="0">
              <a:spcBef>
                <a:spcPts val="1200"/>
              </a:spcBef>
              <a:spcAft>
                <a:spcPts val="1200"/>
              </a:spcAft>
              <a:buNone/>
            </a:pPr>
            <a:endParaRPr dirty="0"/>
          </a:p>
        </p:txBody>
      </p:sp>
    </p:spTree>
    <p:extLst>
      <p:ext uri="{BB962C8B-B14F-4D97-AF65-F5344CB8AC3E}">
        <p14:creationId xmlns:p14="http://schemas.microsoft.com/office/powerpoint/2010/main" val="3485251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79"/>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457" name="Google Shape;457;p79"/>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lnSpcReduction="10000"/>
          </a:bodyPr>
          <a:lstStyle/>
          <a:p>
            <a:pPr marL="0" indent="0">
              <a:buNone/>
            </a:pPr>
            <a:r>
              <a:rPr lang="en"/>
              <a:t>Inapparent preexcitation is usually caused by: </a:t>
            </a:r>
            <a:endParaRPr/>
          </a:p>
          <a:p>
            <a:pPr marL="0" indent="0">
              <a:spcBef>
                <a:spcPts val="1200"/>
              </a:spcBef>
              <a:buNone/>
            </a:pPr>
            <a:r>
              <a:rPr lang="en"/>
              <a:t>(1) enhanced AVN conduction, so that it is faster than conduction over the BT; </a:t>
            </a:r>
            <a:endParaRPr/>
          </a:p>
          <a:p>
            <a:pPr marL="0" indent="0">
              <a:spcBef>
                <a:spcPts val="1200"/>
              </a:spcBef>
              <a:buNone/>
            </a:pPr>
            <a:r>
              <a:rPr lang="en"/>
              <a:t>(2) prolonged intraatrial conduction from the site of atrial stimulation to the atrial insertion site of the BT (most often left lateral), favoring anterograde conduction and depolarization of the ventricle over the AVN-HPS; or </a:t>
            </a:r>
            <a:endParaRPr/>
          </a:p>
          <a:p>
            <a:pPr marL="0" indent="0">
              <a:spcBef>
                <a:spcPts val="1200"/>
              </a:spcBef>
              <a:spcAft>
                <a:spcPts val="1200"/>
              </a:spcAft>
              <a:buNone/>
            </a:pPr>
            <a:r>
              <a:rPr lang="en"/>
              <a:t>(3) prolonged conduction over the BT, so that it is slower than AVN-HPS conduction.</a:t>
            </a:r>
            <a:endParaRPr/>
          </a:p>
        </p:txBody>
      </p:sp>
    </p:spTree>
    <p:extLst>
      <p:ext uri="{BB962C8B-B14F-4D97-AF65-F5344CB8AC3E}">
        <p14:creationId xmlns:p14="http://schemas.microsoft.com/office/powerpoint/2010/main" val="34263297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80"/>
          <p:cNvSpPr txBox="1">
            <a:spLocks noGrp="1"/>
          </p:cNvSpPr>
          <p:nvPr>
            <p:ph type="title"/>
          </p:nvPr>
        </p:nvSpPr>
        <p:spPr>
          <a:xfrm>
            <a:off x="321509" y="476672"/>
            <a:ext cx="8520600" cy="572700"/>
          </a:xfrm>
          <a:prstGeom prst="rect">
            <a:avLst/>
          </a:prstGeom>
        </p:spPr>
        <p:txBody>
          <a:bodyPr spcFirstLastPara="1" vert="horz" wrap="square" lIns="91425" tIns="91425" rIns="91425" bIns="91425" rtlCol="0" anchor="t" anchorCtr="0">
            <a:normAutofit fontScale="90000"/>
          </a:bodyPr>
          <a:lstStyle/>
          <a:p>
            <a:r>
              <a:rPr lang="en" dirty="0"/>
              <a:t>Intermittent preexcitation. </a:t>
            </a:r>
            <a:endParaRPr dirty="0"/>
          </a:p>
        </p:txBody>
      </p:sp>
      <p:sp>
        <p:nvSpPr>
          <p:cNvPr id="463" name="Google Shape;463;p80"/>
          <p:cNvSpPr txBox="1">
            <a:spLocks noGrp="1"/>
          </p:cNvSpPr>
          <p:nvPr>
            <p:ph type="body" idx="1"/>
          </p:nvPr>
        </p:nvSpPr>
        <p:spPr>
          <a:xfrm>
            <a:off x="827584" y="1412776"/>
            <a:ext cx="7920880" cy="4608512"/>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smtClean="0"/>
              <a:t>the </a:t>
            </a:r>
            <a:r>
              <a:rPr lang="en" dirty="0"/>
              <a:t>presence and absence of preexcitation on serial ECGs or ambulatory cardiac monitoring </a:t>
            </a:r>
            <a:endParaRPr dirty="0"/>
          </a:p>
          <a:p>
            <a:pPr marL="342900">
              <a:spcBef>
                <a:spcPts val="1200"/>
              </a:spcBef>
              <a:buFont typeface="Wingdings" panose="05000000000000000000" pitchFamily="2" charset="2"/>
              <a:buChar char="Ø"/>
            </a:pPr>
            <a:r>
              <a:rPr lang="en" dirty="0"/>
              <a:t>mechanism of intermittent preexcitation is poorly understood, </a:t>
            </a:r>
            <a:r>
              <a:rPr lang="en" dirty="0" smtClean="0"/>
              <a:t>Potential </a:t>
            </a:r>
            <a:r>
              <a:rPr lang="en" dirty="0"/>
              <a:t>mechanisms include </a:t>
            </a:r>
            <a:endParaRPr dirty="0"/>
          </a:p>
          <a:p>
            <a:pPr marL="800100" lvl="1" indent="-342900">
              <a:spcBef>
                <a:spcPts val="1200"/>
              </a:spcBef>
              <a:buFont typeface="+mj-lt"/>
              <a:buAutoNum type="arabicPeriod"/>
            </a:pPr>
            <a:r>
              <a:rPr lang="en" dirty="0" smtClean="0"/>
              <a:t>phase </a:t>
            </a:r>
            <a:r>
              <a:rPr lang="en" dirty="0"/>
              <a:t>3 (i.e., </a:t>
            </a:r>
            <a:r>
              <a:rPr lang="en" dirty="0" smtClean="0"/>
              <a:t>tachycardia dependent</a:t>
            </a:r>
            <a:r>
              <a:rPr lang="en" dirty="0"/>
              <a:t>) or phase 4 (i.e., bradycardia-dependent) block in the BT </a:t>
            </a:r>
            <a:endParaRPr dirty="0"/>
          </a:p>
          <a:p>
            <a:pPr marL="800100" lvl="1" indent="-342900">
              <a:spcBef>
                <a:spcPts val="1200"/>
              </a:spcBef>
              <a:buFont typeface="+mj-lt"/>
              <a:buAutoNum type="arabicPeriod"/>
            </a:pPr>
            <a:r>
              <a:rPr lang="en" dirty="0" smtClean="0"/>
              <a:t>anterograde </a:t>
            </a:r>
            <a:r>
              <a:rPr lang="en" dirty="0"/>
              <a:t>or retrograde concealed conduction produced by PVCs, premature atrial complexes (PACs), or atrial arrhythmias; </a:t>
            </a:r>
            <a:endParaRPr dirty="0"/>
          </a:p>
          <a:p>
            <a:pPr marL="800100" lvl="1" indent="-342900">
              <a:spcBef>
                <a:spcPts val="1200"/>
              </a:spcBef>
              <a:buFont typeface="+mj-lt"/>
              <a:buAutoNum type="arabicPeriod"/>
            </a:pPr>
            <a:r>
              <a:rPr lang="en" dirty="0" smtClean="0"/>
              <a:t>BTs </a:t>
            </a:r>
            <a:r>
              <a:rPr lang="en" dirty="0"/>
              <a:t>with a long ERP and the gap phenomenon in response to PACs; and </a:t>
            </a:r>
            <a:endParaRPr dirty="0"/>
          </a:p>
          <a:p>
            <a:pPr marL="800100" lvl="1" indent="-342900">
              <a:spcBef>
                <a:spcPts val="1200"/>
              </a:spcBef>
              <a:spcAft>
                <a:spcPts val="1200"/>
              </a:spcAft>
              <a:buFont typeface="+mj-lt"/>
              <a:buAutoNum type="arabicPeriod"/>
            </a:pPr>
            <a:r>
              <a:rPr lang="en" dirty="0" smtClean="0"/>
              <a:t>BTs </a:t>
            </a:r>
            <a:r>
              <a:rPr lang="en" dirty="0"/>
              <a:t>with a long ERP and supernormal conduction.</a:t>
            </a:r>
            <a:endParaRPr dirty="0"/>
          </a:p>
        </p:txBody>
      </p:sp>
    </p:spTree>
    <p:extLst>
      <p:ext uri="{BB962C8B-B14F-4D97-AF65-F5344CB8AC3E}">
        <p14:creationId xmlns:p14="http://schemas.microsoft.com/office/powerpoint/2010/main" val="31532149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81"/>
          <p:cNvSpPr txBox="1">
            <a:spLocks noGrp="1"/>
          </p:cNvSpPr>
          <p:nvPr>
            <p:ph type="title"/>
          </p:nvPr>
        </p:nvSpPr>
        <p:spPr>
          <a:xfrm>
            <a:off x="311700" y="476672"/>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469" name="Google Shape;469;p81"/>
          <p:cNvSpPr txBox="1">
            <a:spLocks noGrp="1"/>
          </p:cNvSpPr>
          <p:nvPr>
            <p:ph type="body" idx="1"/>
          </p:nvPr>
        </p:nvSpPr>
        <p:spPr>
          <a:xfrm>
            <a:off x="614838" y="1268760"/>
            <a:ext cx="8217462" cy="5040560"/>
          </a:xfrm>
          <a:prstGeom prst="rect">
            <a:avLst/>
          </a:prstGeom>
        </p:spPr>
        <p:txBody>
          <a:bodyPr spcFirstLastPara="1" vert="horz" wrap="square" lIns="91425" tIns="91425" rIns="91425" bIns="91425" rtlCol="0" anchor="t" anchorCtr="0">
            <a:normAutofit/>
          </a:bodyPr>
          <a:lstStyle/>
          <a:p>
            <a:pPr marL="0" indent="0">
              <a:buNone/>
            </a:pPr>
            <a:r>
              <a:rPr lang="en" dirty="0"/>
              <a:t>Differentiation between intermittent preexcitation and </a:t>
            </a:r>
            <a:r>
              <a:rPr lang="en" dirty="0" smtClean="0"/>
              <a:t>inapparent preexcitation </a:t>
            </a:r>
            <a:r>
              <a:rPr lang="en" dirty="0"/>
              <a:t>on an ECG showing QRS complexes with and without preexcitation can be achieved by </a:t>
            </a:r>
            <a:endParaRPr dirty="0"/>
          </a:p>
          <a:p>
            <a:pPr marL="342900">
              <a:spcBef>
                <a:spcPts val="1200"/>
              </a:spcBef>
              <a:buFont typeface="Wingdings" panose="05000000000000000000" pitchFamily="2" charset="2"/>
              <a:buChar char="Ø"/>
            </a:pPr>
            <a:r>
              <a:rPr lang="en" dirty="0"/>
              <a:t>comparing the P-delta interval during preexcitation and the PR interval when preexcitation is absent. </a:t>
            </a:r>
            <a:endParaRPr dirty="0"/>
          </a:p>
          <a:p>
            <a:pPr marL="342900">
              <a:spcBef>
                <a:spcPts val="1200"/>
              </a:spcBef>
              <a:buFont typeface="Wingdings" panose="05000000000000000000" pitchFamily="2" charset="2"/>
              <a:buChar char="Ø"/>
            </a:pPr>
            <a:r>
              <a:rPr lang="en" dirty="0"/>
              <a:t>Loss of preexcitation associated with a PR interval longer than the P-delta interval is consistent with intermittent </a:t>
            </a:r>
            <a:r>
              <a:rPr lang="en" dirty="0" smtClean="0"/>
              <a:t>preexcitation, </a:t>
            </a:r>
            <a:endParaRPr dirty="0"/>
          </a:p>
          <a:p>
            <a:pPr marL="342900">
              <a:spcBef>
                <a:spcPts val="1200"/>
              </a:spcBef>
              <a:buFont typeface="Wingdings" panose="05000000000000000000" pitchFamily="2" charset="2"/>
              <a:buChar char="Ø"/>
            </a:pPr>
            <a:r>
              <a:rPr lang="en" dirty="0"/>
              <a:t>whereas loss of preexcitation associated with a PR interval shorter than the P-delta interval is consistent with inapparent preexcitation. </a:t>
            </a:r>
            <a:endParaRPr dirty="0"/>
          </a:p>
        </p:txBody>
      </p:sp>
    </p:spTree>
    <p:extLst>
      <p:ext uri="{BB962C8B-B14F-4D97-AF65-F5344CB8AC3E}">
        <p14:creationId xmlns:p14="http://schemas.microsoft.com/office/powerpoint/2010/main" val="1217033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82"/>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pPr>
              <a:spcBef>
                <a:spcPts val="0"/>
              </a:spcBef>
            </a:pPr>
            <a:endParaRPr/>
          </a:p>
        </p:txBody>
      </p:sp>
      <p:pic>
        <p:nvPicPr>
          <p:cNvPr id="475" name="Google Shape;475;p82"/>
          <p:cNvPicPr preferRelativeResize="0"/>
          <p:nvPr/>
        </p:nvPicPr>
        <p:blipFill>
          <a:blip r:embed="rId3">
            <a:alphaModFix/>
          </a:blip>
          <a:stretch>
            <a:fillRect/>
          </a:stretch>
        </p:blipFill>
        <p:spPr>
          <a:xfrm>
            <a:off x="1591163" y="1302275"/>
            <a:ext cx="5961674" cy="4535876"/>
          </a:xfrm>
          <a:prstGeom prst="rect">
            <a:avLst/>
          </a:prstGeom>
          <a:noFill/>
          <a:ln>
            <a:noFill/>
          </a:ln>
        </p:spPr>
      </p:pic>
    </p:spTree>
    <p:extLst>
      <p:ext uri="{BB962C8B-B14F-4D97-AF65-F5344CB8AC3E}">
        <p14:creationId xmlns:p14="http://schemas.microsoft.com/office/powerpoint/2010/main" val="1680454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a:sym typeface="+mn-ea"/>
              </a:rPr>
              <a:t>TYPES OF BYPASS TRACTS</a:t>
            </a:r>
            <a:endParaRPr lang="en-US" altLang="en-IN"/>
          </a:p>
        </p:txBody>
      </p:sp>
      <p:sp>
        <p:nvSpPr>
          <p:cNvPr id="3" name="Content Placeholder 2"/>
          <p:cNvSpPr>
            <a:spLocks noGrp="1"/>
          </p:cNvSpPr>
          <p:nvPr>
            <p:ph idx="1"/>
          </p:nvPr>
        </p:nvSpPr>
        <p:spPr/>
        <p:txBody>
          <a:bodyPr>
            <a:normAutofit lnSpcReduction="10000"/>
          </a:bodyPr>
          <a:lstStyle/>
          <a:p>
            <a:r>
              <a:rPr lang="en-IN" dirty="0"/>
              <a:t>Bypass tracts (BTs) are remnants of the atrioventricular (AV) connections caused by incomplete embryological development of the AV annuli</a:t>
            </a:r>
            <a:r>
              <a:rPr lang="en-US" altLang="en-IN" dirty="0"/>
              <a:t> </a:t>
            </a:r>
            <a:endParaRPr lang="en-IN" dirty="0"/>
          </a:p>
          <a:p>
            <a:r>
              <a:rPr lang="en-IN" dirty="0"/>
              <a:t>several types of BT</a:t>
            </a:r>
          </a:p>
          <a:p>
            <a:pPr lvl="2">
              <a:buFont typeface="Arial" panose="020B0604020202020204" pitchFamily="34" charset="0"/>
              <a:buChar char="•"/>
            </a:pPr>
            <a:r>
              <a:rPr lang="en-IN" sz="2000" dirty="0"/>
              <a:t>AV</a:t>
            </a:r>
          </a:p>
          <a:p>
            <a:pPr lvl="2">
              <a:buFont typeface="Arial" panose="020B0604020202020204" pitchFamily="34" charset="0"/>
              <a:buChar char="•"/>
            </a:pPr>
            <a:r>
              <a:rPr lang="en-IN" sz="2000" dirty="0"/>
              <a:t>atrionodal</a:t>
            </a:r>
            <a:r>
              <a:rPr lang="en-US" altLang="en-IN" sz="2000" dirty="0"/>
              <a:t> ( James fibers)</a:t>
            </a:r>
            <a:endParaRPr lang="en-IN" sz="2000" dirty="0"/>
          </a:p>
          <a:p>
            <a:pPr lvl="2">
              <a:buFont typeface="Arial" panose="020B0604020202020204" pitchFamily="34" charset="0"/>
              <a:buChar char="•"/>
            </a:pPr>
            <a:r>
              <a:rPr lang="en-IN" sz="2000" dirty="0"/>
              <a:t>atrio-Hisian, </a:t>
            </a:r>
          </a:p>
          <a:p>
            <a:pPr lvl="2">
              <a:buFont typeface="Arial" panose="020B0604020202020204" pitchFamily="34" charset="0"/>
              <a:buChar char="•"/>
            </a:pPr>
            <a:r>
              <a:rPr lang="en-IN" sz="2000" dirty="0"/>
              <a:t>atriofascicular, </a:t>
            </a:r>
          </a:p>
          <a:p>
            <a:pPr lvl="2">
              <a:buFont typeface="Arial" panose="020B0604020202020204" pitchFamily="34" charset="0"/>
              <a:buChar char="•"/>
            </a:pPr>
            <a:r>
              <a:rPr lang="en-IN" sz="2000" dirty="0"/>
              <a:t>fasciculoventricular</a:t>
            </a:r>
            <a:r>
              <a:rPr lang="en-US" altLang="en-IN" sz="2000" dirty="0"/>
              <a:t> </a:t>
            </a:r>
            <a:r>
              <a:rPr lang="en-IN" sz="2000" dirty="0"/>
              <a:t>and </a:t>
            </a:r>
          </a:p>
          <a:p>
            <a:pPr lvl="2">
              <a:buFont typeface="Arial" panose="020B0604020202020204" pitchFamily="34" charset="0"/>
              <a:buChar char="•"/>
            </a:pPr>
            <a:r>
              <a:rPr lang="en-IN" sz="2000" dirty="0"/>
              <a:t>nodofascicular</a:t>
            </a:r>
            <a:endParaRPr lang="en-US" altLang="en-IN" sz="20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83"/>
          <p:cNvSpPr txBox="1">
            <a:spLocks noGrp="1"/>
          </p:cNvSpPr>
          <p:nvPr>
            <p:ph type="title"/>
          </p:nvPr>
        </p:nvSpPr>
        <p:spPr>
          <a:xfrm>
            <a:off x="289640" y="332656"/>
            <a:ext cx="7450712" cy="1368152"/>
          </a:xfrm>
          <a:prstGeom prst="rect">
            <a:avLst/>
          </a:prstGeom>
        </p:spPr>
        <p:txBody>
          <a:bodyPr spcFirstLastPara="1" vert="horz" wrap="square" lIns="91425" tIns="91425" rIns="91425" bIns="91425" rtlCol="0" anchor="t" anchorCtr="0">
            <a:normAutofit fontScale="90000"/>
          </a:bodyPr>
          <a:lstStyle/>
          <a:p>
            <a:pPr>
              <a:lnSpc>
                <a:spcPct val="115000"/>
              </a:lnSpc>
            </a:pPr>
            <a:r>
              <a:rPr lang="en" sz="3600" dirty="0">
                <a:solidFill>
                  <a:schemeClr val="lt2"/>
                </a:solidFill>
              </a:rPr>
              <a:t>Electrocardiographic Localization of the Bypass Tract</a:t>
            </a:r>
            <a:endParaRPr sz="3600" dirty="0">
              <a:solidFill>
                <a:schemeClr val="lt2"/>
              </a:solidFill>
            </a:endParaRPr>
          </a:p>
          <a:p>
            <a:pPr>
              <a:spcBef>
                <a:spcPts val="1200"/>
              </a:spcBef>
            </a:pPr>
            <a:endParaRPr dirty="0"/>
          </a:p>
        </p:txBody>
      </p:sp>
      <p:sp>
        <p:nvSpPr>
          <p:cNvPr id="481" name="Google Shape;481;p83"/>
          <p:cNvSpPr txBox="1">
            <a:spLocks noGrp="1"/>
          </p:cNvSpPr>
          <p:nvPr>
            <p:ph type="body" idx="1"/>
          </p:nvPr>
        </p:nvSpPr>
        <p:spPr>
          <a:xfrm>
            <a:off x="827585" y="1722302"/>
            <a:ext cx="7992888" cy="4587018"/>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a:t>provides the electrophysiologist with patient counseling regarding the risks and benefits of ablation. </a:t>
            </a:r>
            <a:endParaRPr dirty="0"/>
          </a:p>
          <a:p>
            <a:pPr marL="342900">
              <a:spcBef>
                <a:spcPts val="1200"/>
              </a:spcBef>
              <a:buFont typeface="Wingdings" panose="05000000000000000000" pitchFamily="2" charset="2"/>
              <a:buChar char="Ø"/>
            </a:pPr>
            <a:r>
              <a:rPr lang="en" dirty="0" smtClean="0"/>
              <a:t>it </a:t>
            </a:r>
            <a:r>
              <a:rPr lang="en" dirty="0"/>
              <a:t>provides some guidance about the proximity of the BT to the normal conduction system and the subsequent risk of AV block associated with an ablation attempt, </a:t>
            </a:r>
            <a:endParaRPr dirty="0"/>
          </a:p>
          <a:p>
            <a:pPr marL="342900">
              <a:spcBef>
                <a:spcPts val="1200"/>
              </a:spcBef>
              <a:buFont typeface="Wingdings" panose="05000000000000000000" pitchFamily="2" charset="2"/>
              <a:buChar char="Ø"/>
            </a:pPr>
            <a:r>
              <a:rPr lang="en" dirty="0"/>
              <a:t>as well as the need for left heart catheterization and atrial septal puncture and their potential complications. </a:t>
            </a:r>
            <a:endParaRPr dirty="0"/>
          </a:p>
          <a:p>
            <a:pPr marL="342900">
              <a:spcBef>
                <a:spcPts val="1200"/>
              </a:spcBef>
              <a:spcAft>
                <a:spcPts val="1200"/>
              </a:spcAft>
              <a:buFont typeface="Wingdings" panose="05000000000000000000" pitchFamily="2" charset="2"/>
              <a:buChar char="Ø"/>
            </a:pPr>
            <a:r>
              <a:rPr lang="en" dirty="0"/>
              <a:t>In addition,help in planning the ablation procedure- use of cryoablation for septal </a:t>
            </a:r>
            <a:r>
              <a:rPr lang="en" dirty="0" smtClean="0"/>
              <a:t>BTs</a:t>
            </a:r>
            <a:endParaRPr dirty="0"/>
          </a:p>
        </p:txBody>
      </p:sp>
    </p:spTree>
    <p:extLst>
      <p:ext uri="{BB962C8B-B14F-4D97-AF65-F5344CB8AC3E}">
        <p14:creationId xmlns:p14="http://schemas.microsoft.com/office/powerpoint/2010/main" val="2987834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84"/>
          <p:cNvSpPr txBox="1">
            <a:spLocks noGrp="1"/>
          </p:cNvSpPr>
          <p:nvPr>
            <p:ph type="title"/>
          </p:nvPr>
        </p:nvSpPr>
        <p:spPr>
          <a:xfrm>
            <a:off x="311700" y="476672"/>
            <a:ext cx="8520600" cy="572700"/>
          </a:xfrm>
          <a:prstGeom prst="rect">
            <a:avLst/>
          </a:prstGeom>
        </p:spPr>
        <p:txBody>
          <a:bodyPr spcFirstLastPara="1" vert="horz" wrap="square" lIns="91425" tIns="91425" rIns="91425" bIns="91425" rtlCol="0" anchor="t" anchorCtr="0">
            <a:noAutofit/>
          </a:bodyPr>
          <a:lstStyle/>
          <a:p>
            <a:pPr>
              <a:lnSpc>
                <a:spcPct val="115000"/>
              </a:lnSpc>
              <a:spcAft>
                <a:spcPts val="1200"/>
              </a:spcAft>
            </a:pPr>
            <a:r>
              <a:rPr lang="en" sz="3200" dirty="0">
                <a:solidFill>
                  <a:schemeClr val="lt2"/>
                </a:solidFill>
              </a:rPr>
              <a:t>Localization Using the Delta Wave </a:t>
            </a:r>
            <a:endParaRPr sz="6000" dirty="0"/>
          </a:p>
        </p:txBody>
      </p:sp>
      <p:sp>
        <p:nvSpPr>
          <p:cNvPr id="487" name="Google Shape;487;p84"/>
          <p:cNvSpPr txBox="1">
            <a:spLocks noGrp="1"/>
          </p:cNvSpPr>
          <p:nvPr>
            <p:ph type="body" idx="1"/>
          </p:nvPr>
        </p:nvSpPr>
        <p:spPr>
          <a:xfrm>
            <a:off x="827584" y="1412776"/>
            <a:ext cx="7848872" cy="4752528"/>
          </a:xfrm>
          <a:prstGeom prst="rect">
            <a:avLst/>
          </a:prstGeom>
        </p:spPr>
        <p:txBody>
          <a:bodyPr spcFirstLastPara="1" vert="horz" wrap="square" lIns="91425" tIns="91425" rIns="91425" bIns="91425" rtlCol="0" anchor="t" anchorCtr="0">
            <a:normAutofit lnSpcReduction="10000"/>
          </a:bodyPr>
          <a:lstStyle/>
          <a:p>
            <a:pPr marL="342900">
              <a:buFont typeface="Wingdings" panose="05000000000000000000" pitchFamily="2" charset="2"/>
              <a:buChar char="Ø"/>
            </a:pPr>
            <a:r>
              <a:rPr lang="en" dirty="0"/>
              <a:t>Delta wave morphology reflects the ventricular insertion site of the BT</a:t>
            </a:r>
            <a:endParaRPr dirty="0"/>
          </a:p>
          <a:p>
            <a:pPr marL="342900">
              <a:spcBef>
                <a:spcPts val="1200"/>
              </a:spcBef>
              <a:buFont typeface="Wingdings" panose="05000000000000000000" pitchFamily="2" charset="2"/>
              <a:buChar char="Ø"/>
            </a:pPr>
            <a:r>
              <a:rPr lang="en" dirty="0"/>
              <a:t>However, during NSR, only partial ventricular preexcitation is usually observed, which limits the accuracy of BT localization based on the surface ECG. </a:t>
            </a:r>
            <a:endParaRPr dirty="0"/>
          </a:p>
          <a:p>
            <a:pPr marL="342900">
              <a:spcBef>
                <a:spcPts val="1200"/>
              </a:spcBef>
              <a:buFont typeface="Wingdings" panose="05000000000000000000" pitchFamily="2" charset="2"/>
              <a:buChar char="Ø"/>
            </a:pPr>
            <a:r>
              <a:rPr lang="en" dirty="0"/>
              <a:t>In addition, the degree of preexcitation can vary in an individual, depending on heart rate, autonomic tone, and AVN function, as well as the location and EP characteristics of the BT. </a:t>
            </a:r>
            <a:endParaRPr dirty="0"/>
          </a:p>
          <a:p>
            <a:pPr marL="342900">
              <a:spcBef>
                <a:spcPts val="1200"/>
              </a:spcBef>
              <a:spcAft>
                <a:spcPts val="1200"/>
              </a:spcAft>
              <a:buFont typeface="Wingdings" panose="05000000000000000000" pitchFamily="2" charset="2"/>
              <a:buChar char="Ø"/>
            </a:pPr>
            <a:r>
              <a:rPr lang="en" dirty="0" smtClean="0"/>
              <a:t>assess delta </a:t>
            </a:r>
            <a:r>
              <a:rPr lang="en" dirty="0"/>
              <a:t>wave polarity for localization (the first 20 to 60 milliseconds of the QRS in most cases, unless fully preexcited) rather than the overall QRS polarity, which may vary from each other.</a:t>
            </a:r>
            <a:endParaRPr dirty="0"/>
          </a:p>
        </p:txBody>
      </p:sp>
    </p:spTree>
    <p:extLst>
      <p:ext uri="{BB962C8B-B14F-4D97-AF65-F5344CB8AC3E}">
        <p14:creationId xmlns:p14="http://schemas.microsoft.com/office/powerpoint/2010/main" val="35395230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85"/>
          <p:cNvSpPr txBox="1">
            <a:spLocks noGrp="1"/>
          </p:cNvSpPr>
          <p:nvPr>
            <p:ph type="title"/>
          </p:nvPr>
        </p:nvSpPr>
        <p:spPr>
          <a:xfrm>
            <a:off x="311700" y="476672"/>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493" name="Google Shape;493;p85"/>
          <p:cNvSpPr txBox="1">
            <a:spLocks noGrp="1"/>
          </p:cNvSpPr>
          <p:nvPr>
            <p:ph type="body" idx="1"/>
          </p:nvPr>
        </p:nvSpPr>
        <p:spPr>
          <a:xfrm>
            <a:off x="755576" y="1484784"/>
            <a:ext cx="8076724" cy="4752528"/>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a:t>algorithms facilitate prediction of the location of a BT,</a:t>
            </a:r>
            <a:endParaRPr dirty="0"/>
          </a:p>
          <a:p>
            <a:pPr marL="342900">
              <a:spcBef>
                <a:spcPts val="1200"/>
              </a:spcBef>
              <a:buFont typeface="Wingdings" panose="05000000000000000000" pitchFamily="2" charset="2"/>
              <a:buChar char="Ø"/>
            </a:pPr>
            <a:r>
              <a:rPr lang="en" dirty="0"/>
              <a:t>algorithms should be regarded as an orientation rather than a precise localization tool.</a:t>
            </a:r>
            <a:endParaRPr dirty="0"/>
          </a:p>
          <a:p>
            <a:pPr marL="342900">
              <a:spcBef>
                <a:spcPts val="1200"/>
              </a:spcBef>
              <a:buFont typeface="Wingdings" panose="05000000000000000000" pitchFamily="2" charset="2"/>
              <a:buChar char="Ø"/>
            </a:pPr>
            <a:r>
              <a:rPr lang="en" dirty="0"/>
              <a:t>algorithms appear </a:t>
            </a:r>
            <a:r>
              <a:rPr lang="en" dirty="0">
                <a:solidFill>
                  <a:schemeClr val="accent1">
                    <a:lumMod val="60000"/>
                    <a:lumOff val="40000"/>
                  </a:schemeClr>
                </a:solidFill>
              </a:rPr>
              <a:t>most accurate in predicting left free-wall BT locations </a:t>
            </a:r>
            <a:r>
              <a:rPr lang="en" dirty="0"/>
              <a:t>and least accurate in predicting midseptal or right anteroseptal BT locations</a:t>
            </a:r>
            <a:endParaRPr dirty="0"/>
          </a:p>
          <a:p>
            <a:pPr marL="0" indent="0">
              <a:spcBef>
                <a:spcPts val="1200"/>
              </a:spcBef>
              <a:spcAft>
                <a:spcPts val="1200"/>
              </a:spcAft>
              <a:buNone/>
            </a:pPr>
            <a:endParaRPr dirty="0"/>
          </a:p>
        </p:txBody>
      </p:sp>
    </p:spTree>
    <p:extLst>
      <p:ext uri="{BB962C8B-B14F-4D97-AF65-F5344CB8AC3E}">
        <p14:creationId xmlns:p14="http://schemas.microsoft.com/office/powerpoint/2010/main" val="12707960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IN"/>
          </a:p>
        </p:txBody>
      </p:sp>
      <p:sp>
        <p:nvSpPr>
          <p:cNvPr id="3" name="Text Placeholder 2"/>
          <p:cNvSpPr>
            <a:spLocks noGrp="1"/>
          </p:cNvSpPr>
          <p:nvPr>
            <p:ph type="body" idx="1"/>
          </p:nvPr>
        </p:nvSpPr>
        <p:spPr>
          <a:xfrm>
            <a:off x="899592" y="1484784"/>
            <a:ext cx="7776864" cy="4536504"/>
          </a:xfrm>
        </p:spPr>
        <p:txBody>
          <a:bodyPr/>
          <a:lstStyle/>
          <a:p>
            <a:pPr marL="0" indent="0">
              <a:spcBef>
                <a:spcPts val="1200"/>
              </a:spcBef>
              <a:buNone/>
            </a:pPr>
            <a:r>
              <a:rPr lang="en-US" dirty="0"/>
              <a:t>Limitations of algorithm </a:t>
            </a:r>
          </a:p>
          <a:p>
            <a:pPr indent="-308610">
              <a:spcBef>
                <a:spcPts val="1200"/>
              </a:spcBef>
              <a:buSzPct val="100000"/>
              <a:buAutoNum type="arabicPeriod"/>
            </a:pPr>
            <a:r>
              <a:rPr lang="en-US" dirty="0"/>
              <a:t>biological variability in anatomy (e.g., rotation of the heart within the thorax), </a:t>
            </a:r>
          </a:p>
          <a:p>
            <a:pPr indent="-308610">
              <a:buSzPct val="100000"/>
              <a:buAutoNum type="arabicPeriod"/>
            </a:pPr>
            <a:r>
              <a:rPr lang="en-US" dirty="0"/>
              <a:t>variable degree of </a:t>
            </a:r>
            <a:r>
              <a:rPr lang="en-US" dirty="0" err="1"/>
              <a:t>preexcitation</a:t>
            </a:r>
            <a:r>
              <a:rPr lang="en-US" dirty="0"/>
              <a:t> and QRS fusion, </a:t>
            </a:r>
          </a:p>
          <a:p>
            <a:pPr indent="-308610">
              <a:buSzPct val="100000"/>
              <a:buAutoNum type="arabicPeriod"/>
            </a:pPr>
            <a:r>
              <a:rPr lang="en-US" dirty="0"/>
              <a:t>the presence of more than one manifest BT, </a:t>
            </a:r>
          </a:p>
          <a:p>
            <a:pPr indent="-308610">
              <a:buSzPct val="100000"/>
              <a:buAutoNum type="arabicPeriod"/>
            </a:pPr>
            <a:r>
              <a:rPr lang="en-US" dirty="0"/>
              <a:t>intrinsic ECG abnormalities (such as prior MI and ventricular hypertrophy), </a:t>
            </a:r>
          </a:p>
          <a:p>
            <a:pPr indent="-308610">
              <a:buSzPct val="100000"/>
              <a:buAutoNum type="arabicPeriod"/>
            </a:pPr>
            <a:r>
              <a:rPr lang="en-US" dirty="0"/>
              <a:t>patient body habitus</a:t>
            </a:r>
          </a:p>
          <a:p>
            <a:pPr indent="-308610">
              <a:buSzPct val="100000"/>
              <a:buAutoNum type="arabicPeriod"/>
            </a:pPr>
            <a:r>
              <a:rPr lang="en-US" dirty="0"/>
              <a:t>technical variability in ECG acquisition and electrode positioning.</a:t>
            </a:r>
          </a:p>
          <a:p>
            <a:endParaRPr lang="en-IN" dirty="0"/>
          </a:p>
        </p:txBody>
      </p:sp>
    </p:spTree>
    <p:extLst>
      <p:ext uri="{BB962C8B-B14F-4D97-AF65-F5344CB8AC3E}">
        <p14:creationId xmlns:p14="http://schemas.microsoft.com/office/powerpoint/2010/main" val="31525420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90"/>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527" name="Google Shape;527;p90"/>
          <p:cNvSpPr txBox="1">
            <a:spLocks noGrp="1"/>
          </p:cNvSpPr>
          <p:nvPr>
            <p:ph type="body" idx="1"/>
          </p:nvPr>
        </p:nvSpPr>
        <p:spPr>
          <a:xfrm>
            <a:off x="755576" y="1874975"/>
            <a:ext cx="7920880" cy="4506353"/>
          </a:xfrm>
          <a:prstGeom prst="rect">
            <a:avLst/>
          </a:prstGeom>
        </p:spPr>
        <p:txBody>
          <a:bodyPr spcFirstLastPara="1" vert="horz" wrap="square" lIns="91425" tIns="91425" rIns="91425" bIns="91425" rtlCol="0" anchor="t" anchorCtr="0">
            <a:normAutofit lnSpcReduction="10000"/>
          </a:bodyPr>
          <a:lstStyle/>
          <a:p>
            <a:pPr marL="342900">
              <a:buFont typeface="Wingdings" panose="05000000000000000000" pitchFamily="2" charset="2"/>
              <a:buChar char="Ø"/>
            </a:pPr>
            <a:r>
              <a:rPr lang="en" dirty="0"/>
              <a:t>Therefore these algorithms should be regarded as an orientation rather than a precise localization tool. </a:t>
            </a:r>
            <a:endParaRPr dirty="0"/>
          </a:p>
          <a:p>
            <a:pPr marL="342900">
              <a:spcBef>
                <a:spcPts val="1200"/>
              </a:spcBef>
              <a:buFont typeface="Wingdings" panose="05000000000000000000" pitchFamily="2" charset="2"/>
              <a:buChar char="Ø"/>
            </a:pPr>
            <a:r>
              <a:rPr lang="en" dirty="0"/>
              <a:t>No single published algorithm offers extremely high sensitivity and specificity for all BT locations.</a:t>
            </a:r>
            <a:endParaRPr dirty="0"/>
          </a:p>
          <a:p>
            <a:pPr marL="342900">
              <a:spcBef>
                <a:spcPts val="1200"/>
              </a:spcBef>
              <a:buFont typeface="Wingdings" panose="05000000000000000000" pitchFamily="2" charset="2"/>
              <a:buChar char="Ø"/>
            </a:pPr>
            <a:r>
              <a:rPr lang="en" dirty="0"/>
              <a:t>The algorithms appear most accurate in predicting left free-wall BT locations and </a:t>
            </a:r>
            <a:endParaRPr dirty="0"/>
          </a:p>
          <a:p>
            <a:pPr marL="342900">
              <a:spcBef>
                <a:spcPts val="1200"/>
              </a:spcBef>
              <a:buFont typeface="Wingdings" panose="05000000000000000000" pitchFamily="2" charset="2"/>
              <a:buChar char="Ø"/>
            </a:pPr>
            <a:r>
              <a:rPr lang="en" dirty="0"/>
              <a:t>least accurate in predicting midseptal or right anteroseptal BT locations. </a:t>
            </a:r>
            <a:endParaRPr dirty="0"/>
          </a:p>
          <a:p>
            <a:pPr marL="342900">
              <a:spcBef>
                <a:spcPts val="1200"/>
              </a:spcBef>
              <a:spcAft>
                <a:spcPts val="1200"/>
              </a:spcAft>
              <a:buFont typeface="Wingdings" panose="05000000000000000000" pitchFamily="2" charset="2"/>
              <a:buChar char="Ø"/>
            </a:pPr>
            <a:r>
              <a:rPr lang="en" dirty="0"/>
              <a:t>Posteroseptal and right-sided BTs tend to be associated with a prominent degree of preexcitation because of the proximity to the sinus node, whereas left lateral BTs are often associated with subtle preexcitation</a:t>
            </a:r>
            <a:endParaRPr dirty="0"/>
          </a:p>
        </p:txBody>
      </p:sp>
    </p:spTree>
    <p:extLst>
      <p:ext uri="{BB962C8B-B14F-4D97-AF65-F5344CB8AC3E}">
        <p14:creationId xmlns:p14="http://schemas.microsoft.com/office/powerpoint/2010/main" val="32675263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IN"/>
          </a:p>
        </p:txBody>
      </p:sp>
      <p:sp>
        <p:nvSpPr>
          <p:cNvPr id="3" name="Text Placeholder 2"/>
          <p:cNvSpPr>
            <a:spLocks noGrp="1"/>
          </p:cNvSpPr>
          <p:nvPr>
            <p:ph type="body" idx="1"/>
          </p:nvPr>
        </p:nvSpPr>
        <p:spPr/>
        <p:txBody>
          <a:bodyPr/>
          <a:lstStyle/>
          <a:p>
            <a:endParaRPr lang="en-IN"/>
          </a:p>
        </p:txBody>
      </p:sp>
      <p:pic>
        <p:nvPicPr>
          <p:cNvPr id="4" name="Picture 3"/>
          <p:cNvPicPr>
            <a:picLocks noChangeAspect="1"/>
          </p:cNvPicPr>
          <p:nvPr/>
        </p:nvPicPr>
        <p:blipFill>
          <a:blip r:embed="rId2"/>
          <a:stretch>
            <a:fillRect/>
          </a:stretch>
        </p:blipFill>
        <p:spPr>
          <a:xfrm>
            <a:off x="1096556" y="244127"/>
            <a:ext cx="6950886" cy="6369747"/>
          </a:xfrm>
          <a:prstGeom prst="rect">
            <a:avLst/>
          </a:prstGeom>
        </p:spPr>
      </p:pic>
    </p:spTree>
    <p:extLst>
      <p:ext uri="{BB962C8B-B14F-4D97-AF65-F5344CB8AC3E}">
        <p14:creationId xmlns:p14="http://schemas.microsoft.com/office/powerpoint/2010/main" val="3277696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IN"/>
          </a:p>
        </p:txBody>
      </p:sp>
      <p:sp>
        <p:nvSpPr>
          <p:cNvPr id="3" name="Text Placeholder 2"/>
          <p:cNvSpPr>
            <a:spLocks noGrp="1"/>
          </p:cNvSpPr>
          <p:nvPr>
            <p:ph type="body" idx="1"/>
          </p:nvPr>
        </p:nvSpPr>
        <p:spPr/>
        <p:txBody>
          <a:bodyPr/>
          <a:lstStyle/>
          <a:p>
            <a:endParaRPr lang="en-IN"/>
          </a:p>
        </p:txBody>
      </p:sp>
      <p:pic>
        <p:nvPicPr>
          <p:cNvPr id="4" name="Picture 3"/>
          <p:cNvPicPr>
            <a:picLocks noChangeAspect="1"/>
          </p:cNvPicPr>
          <p:nvPr/>
        </p:nvPicPr>
        <p:blipFill>
          <a:blip r:embed="rId2"/>
          <a:stretch>
            <a:fillRect/>
          </a:stretch>
        </p:blipFill>
        <p:spPr>
          <a:xfrm>
            <a:off x="375652" y="1152207"/>
            <a:ext cx="8392696" cy="4553585"/>
          </a:xfrm>
          <a:prstGeom prst="rect">
            <a:avLst/>
          </a:prstGeom>
        </p:spPr>
      </p:pic>
    </p:spTree>
    <p:extLst>
      <p:ext uri="{BB962C8B-B14F-4D97-AF65-F5344CB8AC3E}">
        <p14:creationId xmlns:p14="http://schemas.microsoft.com/office/powerpoint/2010/main" val="32111601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IN"/>
          </a:p>
        </p:txBody>
      </p:sp>
      <p:sp>
        <p:nvSpPr>
          <p:cNvPr id="3" name="Text Placeholder 2"/>
          <p:cNvSpPr>
            <a:spLocks noGrp="1"/>
          </p:cNvSpPr>
          <p:nvPr>
            <p:ph type="body" idx="1"/>
          </p:nvPr>
        </p:nvSpPr>
        <p:spPr/>
        <p:txBody>
          <a:bodyPr/>
          <a:lstStyle/>
          <a:p>
            <a:endParaRPr lang="en-IN"/>
          </a:p>
        </p:txBody>
      </p:sp>
      <p:pic>
        <p:nvPicPr>
          <p:cNvPr id="4" name="Picture 3"/>
          <p:cNvPicPr>
            <a:picLocks noChangeAspect="1"/>
          </p:cNvPicPr>
          <p:nvPr/>
        </p:nvPicPr>
        <p:blipFill>
          <a:blip r:embed="rId2"/>
          <a:stretch>
            <a:fillRect/>
          </a:stretch>
        </p:blipFill>
        <p:spPr>
          <a:xfrm>
            <a:off x="581597" y="2074556"/>
            <a:ext cx="7980806" cy="2708889"/>
          </a:xfrm>
          <a:prstGeom prst="rect">
            <a:avLst/>
          </a:prstGeom>
        </p:spPr>
      </p:pic>
    </p:spTree>
    <p:extLst>
      <p:ext uri="{BB962C8B-B14F-4D97-AF65-F5344CB8AC3E}">
        <p14:creationId xmlns:p14="http://schemas.microsoft.com/office/powerpoint/2010/main" val="7741014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1700" y="116632"/>
            <a:ext cx="8520600" cy="4555200"/>
          </a:xfrm>
        </p:spPr>
        <p:txBody>
          <a:bodyPr>
            <a:normAutofit/>
          </a:bodyPr>
          <a:lstStyle/>
          <a:p>
            <a:pPr marL="114300" indent="0">
              <a:buNone/>
            </a:pPr>
            <a:r>
              <a:rPr lang="en-US" sz="1600" i="1" dirty="0"/>
              <a:t>(J </a:t>
            </a:r>
            <a:r>
              <a:rPr lang="en-US" sz="1600" i="1" dirty="0" err="1"/>
              <a:t>Cardiovasc</a:t>
            </a:r>
            <a:r>
              <a:rPr lang="en-US" sz="1600" i="1" dirty="0"/>
              <a:t> </a:t>
            </a:r>
            <a:r>
              <a:rPr lang="en-US" sz="1600" i="1" dirty="0" err="1"/>
              <a:t>Electrophysiol</a:t>
            </a:r>
            <a:r>
              <a:rPr lang="en-US" sz="1600" i="1" dirty="0"/>
              <a:t>, Vol. 9, pp. 2-12, January </a:t>
            </a:r>
            <a:r>
              <a:rPr lang="en-US" sz="1600" i="1" dirty="0" smtClean="0"/>
              <a:t>1998)</a:t>
            </a:r>
            <a:endParaRPr lang="en-IN" sz="1600" i="1" dirty="0"/>
          </a:p>
        </p:txBody>
      </p:sp>
      <p:pic>
        <p:nvPicPr>
          <p:cNvPr id="4" name="Picture 3"/>
          <p:cNvPicPr>
            <a:picLocks noChangeAspect="1"/>
          </p:cNvPicPr>
          <p:nvPr/>
        </p:nvPicPr>
        <p:blipFill>
          <a:blip r:embed="rId2"/>
          <a:stretch>
            <a:fillRect/>
          </a:stretch>
        </p:blipFill>
        <p:spPr>
          <a:xfrm>
            <a:off x="1678544" y="610141"/>
            <a:ext cx="5845784" cy="6059219"/>
          </a:xfrm>
          <a:prstGeom prst="rect">
            <a:avLst/>
          </a:prstGeom>
        </p:spPr>
      </p:pic>
    </p:spTree>
    <p:extLst>
      <p:ext uri="{BB962C8B-B14F-4D97-AF65-F5344CB8AC3E}">
        <p14:creationId xmlns:p14="http://schemas.microsoft.com/office/powerpoint/2010/main" val="15271132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IN"/>
          </a:p>
        </p:txBody>
      </p:sp>
      <p:sp>
        <p:nvSpPr>
          <p:cNvPr id="3" name="Text Placeholder 2"/>
          <p:cNvSpPr>
            <a:spLocks noGrp="1"/>
          </p:cNvSpPr>
          <p:nvPr>
            <p:ph type="body" idx="1"/>
          </p:nvPr>
        </p:nvSpPr>
        <p:spPr/>
        <p:txBody>
          <a:bodyPr/>
          <a:lstStyle/>
          <a:p>
            <a:endParaRPr lang="en-IN"/>
          </a:p>
        </p:txBody>
      </p:sp>
      <p:pic>
        <p:nvPicPr>
          <p:cNvPr id="4" name="Picture 3"/>
          <p:cNvPicPr>
            <a:picLocks noChangeAspect="1"/>
          </p:cNvPicPr>
          <p:nvPr/>
        </p:nvPicPr>
        <p:blipFill>
          <a:blip r:embed="rId2"/>
          <a:stretch>
            <a:fillRect/>
          </a:stretch>
        </p:blipFill>
        <p:spPr>
          <a:xfrm>
            <a:off x="832576" y="1265773"/>
            <a:ext cx="7478847" cy="4755515"/>
          </a:xfrm>
          <a:prstGeom prst="rect">
            <a:avLst/>
          </a:prstGeom>
        </p:spPr>
      </p:pic>
    </p:spTree>
    <p:extLst>
      <p:ext uri="{BB962C8B-B14F-4D97-AF65-F5344CB8AC3E}">
        <p14:creationId xmlns:p14="http://schemas.microsoft.com/office/powerpoint/2010/main" val="1502477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2060575"/>
            <a:ext cx="8229600" cy="3231515"/>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86"/>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499" name="Google Shape;499;p86"/>
          <p:cNvSpPr txBox="1">
            <a:spLocks noGrp="1"/>
          </p:cNvSpPr>
          <p:nvPr>
            <p:ph type="body" idx="1"/>
          </p:nvPr>
        </p:nvSpPr>
        <p:spPr>
          <a:xfrm>
            <a:off x="311700" y="1991725"/>
            <a:ext cx="8520600" cy="3416400"/>
          </a:xfrm>
          <a:prstGeom prst="rect">
            <a:avLst/>
          </a:prstGeom>
        </p:spPr>
        <p:txBody>
          <a:bodyPr spcFirstLastPara="1" vert="horz" wrap="square" lIns="91425" tIns="91425" rIns="91425" bIns="91425" rtlCol="0" anchor="t" anchorCtr="0">
            <a:normAutofit/>
          </a:bodyPr>
          <a:lstStyle/>
          <a:p>
            <a:pPr marL="0" indent="0">
              <a:spcAft>
                <a:spcPts val="1200"/>
              </a:spcAft>
              <a:buNone/>
            </a:pPr>
            <a:endParaRPr/>
          </a:p>
        </p:txBody>
      </p:sp>
      <p:pic>
        <p:nvPicPr>
          <p:cNvPr id="500" name="Google Shape;500;p86"/>
          <p:cNvPicPr preferRelativeResize="0"/>
          <p:nvPr/>
        </p:nvPicPr>
        <p:blipFill>
          <a:blip r:embed="rId3">
            <a:alphaModFix/>
          </a:blip>
          <a:stretch>
            <a:fillRect/>
          </a:stretch>
        </p:blipFill>
        <p:spPr>
          <a:xfrm>
            <a:off x="1188025" y="857251"/>
            <a:ext cx="6767951" cy="5143499"/>
          </a:xfrm>
          <a:prstGeom prst="rect">
            <a:avLst/>
          </a:prstGeom>
          <a:noFill/>
          <a:ln>
            <a:noFill/>
          </a:ln>
        </p:spPr>
      </p:pic>
    </p:spTree>
    <p:extLst>
      <p:ext uri="{BB962C8B-B14F-4D97-AF65-F5344CB8AC3E}">
        <p14:creationId xmlns:p14="http://schemas.microsoft.com/office/powerpoint/2010/main" val="10003753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IN" dirty="0"/>
          </a:p>
        </p:txBody>
      </p:sp>
      <p:pic>
        <p:nvPicPr>
          <p:cNvPr id="5" name="Picture 4"/>
          <p:cNvPicPr>
            <a:picLocks noChangeAspect="1"/>
          </p:cNvPicPr>
          <p:nvPr/>
        </p:nvPicPr>
        <p:blipFill>
          <a:blip r:embed="rId3"/>
          <a:stretch>
            <a:fillRect/>
          </a:stretch>
        </p:blipFill>
        <p:spPr>
          <a:xfrm>
            <a:off x="825488" y="1628800"/>
            <a:ext cx="7493023" cy="4680520"/>
          </a:xfrm>
          <a:prstGeom prst="rect">
            <a:avLst/>
          </a:prstGeom>
        </p:spPr>
      </p:pic>
    </p:spTree>
    <p:extLst>
      <p:ext uri="{BB962C8B-B14F-4D97-AF65-F5344CB8AC3E}">
        <p14:creationId xmlns:p14="http://schemas.microsoft.com/office/powerpoint/2010/main" val="17676308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IN"/>
          </a:p>
        </p:txBody>
      </p:sp>
      <p:pic>
        <p:nvPicPr>
          <p:cNvPr id="4" name="Picture 3"/>
          <p:cNvPicPr>
            <a:picLocks noChangeAspect="1"/>
          </p:cNvPicPr>
          <p:nvPr/>
        </p:nvPicPr>
        <p:blipFill>
          <a:blip r:embed="rId3"/>
          <a:stretch>
            <a:fillRect/>
          </a:stretch>
        </p:blipFill>
        <p:spPr>
          <a:xfrm>
            <a:off x="1149107" y="620688"/>
            <a:ext cx="6951285" cy="5492882"/>
          </a:xfrm>
          <a:prstGeom prst="rect">
            <a:avLst/>
          </a:prstGeom>
        </p:spPr>
      </p:pic>
      <p:sp>
        <p:nvSpPr>
          <p:cNvPr id="3" name="Text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1426761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IN"/>
          </a:p>
        </p:txBody>
      </p:sp>
      <p:sp>
        <p:nvSpPr>
          <p:cNvPr id="3" name="Text Placeholder 2"/>
          <p:cNvSpPr>
            <a:spLocks noGrp="1"/>
          </p:cNvSpPr>
          <p:nvPr>
            <p:ph type="body" idx="1"/>
          </p:nvPr>
        </p:nvSpPr>
        <p:spPr/>
        <p:txBody>
          <a:bodyPr/>
          <a:lstStyle/>
          <a:p>
            <a:endParaRPr lang="en-IN"/>
          </a:p>
        </p:txBody>
      </p:sp>
      <p:pic>
        <p:nvPicPr>
          <p:cNvPr id="4" name="Picture 3"/>
          <p:cNvPicPr>
            <a:picLocks noChangeAspect="1"/>
          </p:cNvPicPr>
          <p:nvPr/>
        </p:nvPicPr>
        <p:blipFill>
          <a:blip r:embed="rId3"/>
          <a:stretch>
            <a:fillRect/>
          </a:stretch>
        </p:blipFill>
        <p:spPr>
          <a:xfrm>
            <a:off x="681464" y="1052736"/>
            <a:ext cx="7781072" cy="4616769"/>
          </a:xfrm>
          <a:prstGeom prst="rect">
            <a:avLst/>
          </a:prstGeom>
        </p:spPr>
      </p:pic>
    </p:spTree>
    <p:extLst>
      <p:ext uri="{BB962C8B-B14F-4D97-AF65-F5344CB8AC3E}">
        <p14:creationId xmlns:p14="http://schemas.microsoft.com/office/powerpoint/2010/main" val="36999055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IN"/>
          </a:p>
        </p:txBody>
      </p:sp>
      <p:sp>
        <p:nvSpPr>
          <p:cNvPr id="3" name="Text Placeholder 2"/>
          <p:cNvSpPr>
            <a:spLocks noGrp="1"/>
          </p:cNvSpPr>
          <p:nvPr>
            <p:ph type="body" idx="1"/>
          </p:nvPr>
        </p:nvSpPr>
        <p:spPr/>
        <p:txBody>
          <a:bodyPr/>
          <a:lstStyle/>
          <a:p>
            <a:endParaRPr lang="en-IN"/>
          </a:p>
        </p:txBody>
      </p:sp>
      <p:pic>
        <p:nvPicPr>
          <p:cNvPr id="4" name="Picture 3"/>
          <p:cNvPicPr>
            <a:picLocks noChangeAspect="1"/>
          </p:cNvPicPr>
          <p:nvPr/>
        </p:nvPicPr>
        <p:blipFill>
          <a:blip r:embed="rId3"/>
          <a:stretch>
            <a:fillRect/>
          </a:stretch>
        </p:blipFill>
        <p:spPr>
          <a:xfrm>
            <a:off x="535646" y="1124744"/>
            <a:ext cx="8072706" cy="4741921"/>
          </a:xfrm>
          <a:prstGeom prst="rect">
            <a:avLst/>
          </a:prstGeom>
        </p:spPr>
      </p:pic>
    </p:spTree>
    <p:extLst>
      <p:ext uri="{BB962C8B-B14F-4D97-AF65-F5344CB8AC3E}">
        <p14:creationId xmlns:p14="http://schemas.microsoft.com/office/powerpoint/2010/main" val="39845042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40105" y="743347"/>
            <a:ext cx="7863790" cy="5371306"/>
            <a:chOff x="640105" y="743347"/>
            <a:chExt cx="7863790" cy="5371306"/>
          </a:xfrm>
        </p:grpSpPr>
        <p:pic>
          <p:nvPicPr>
            <p:cNvPr id="4" name="Picture 3"/>
            <p:cNvPicPr>
              <a:picLocks noChangeAspect="1"/>
            </p:cNvPicPr>
            <p:nvPr/>
          </p:nvPicPr>
          <p:blipFill>
            <a:blip r:embed="rId3"/>
            <a:stretch>
              <a:fillRect/>
            </a:stretch>
          </p:blipFill>
          <p:spPr>
            <a:xfrm>
              <a:off x="640105" y="743347"/>
              <a:ext cx="7863790" cy="5371306"/>
            </a:xfrm>
            <a:prstGeom prst="rect">
              <a:avLst/>
            </a:prstGeom>
            <a:ln>
              <a:noFill/>
            </a:ln>
          </p:spPr>
        </p:pic>
        <p:sp>
          <p:nvSpPr>
            <p:cNvPr id="5" name="Rectangle 4"/>
            <p:cNvSpPr/>
            <p:nvPr/>
          </p:nvSpPr>
          <p:spPr>
            <a:xfrm>
              <a:off x="2123728" y="1052736"/>
              <a:ext cx="1368152" cy="30423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FFFFFF"/>
                </a:solidFill>
              </a:endParaRPr>
            </a:p>
          </p:txBody>
        </p:sp>
        <p:sp>
          <p:nvSpPr>
            <p:cNvPr id="6" name="Rectangle 5"/>
            <p:cNvSpPr/>
            <p:nvPr/>
          </p:nvSpPr>
          <p:spPr>
            <a:xfrm>
              <a:off x="6084168" y="819120"/>
              <a:ext cx="1900753" cy="6878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FFFFFF"/>
                </a:solidFill>
              </a:endParaRPr>
            </a:p>
          </p:txBody>
        </p:sp>
      </p:grpSp>
    </p:spTree>
    <p:extLst>
      <p:ext uri="{BB962C8B-B14F-4D97-AF65-F5344CB8AC3E}">
        <p14:creationId xmlns:p14="http://schemas.microsoft.com/office/powerpoint/2010/main" val="3814516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89"/>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520" name="Google Shape;520;p89"/>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0" indent="0">
              <a:spcAft>
                <a:spcPts val="1200"/>
              </a:spcAft>
              <a:buNone/>
            </a:pPr>
            <a:endParaRPr/>
          </a:p>
        </p:txBody>
      </p:sp>
      <p:pic>
        <p:nvPicPr>
          <p:cNvPr id="521" name="Google Shape;521;p89"/>
          <p:cNvPicPr preferRelativeResize="0"/>
          <p:nvPr/>
        </p:nvPicPr>
        <p:blipFill>
          <a:blip r:embed="rId3">
            <a:alphaModFix/>
          </a:blip>
          <a:stretch>
            <a:fillRect/>
          </a:stretch>
        </p:blipFill>
        <p:spPr>
          <a:xfrm>
            <a:off x="1587801" y="857251"/>
            <a:ext cx="5968399" cy="5143499"/>
          </a:xfrm>
          <a:prstGeom prst="rect">
            <a:avLst/>
          </a:prstGeom>
          <a:noFill/>
          <a:ln>
            <a:noFill/>
          </a:ln>
        </p:spPr>
      </p:pic>
    </p:spTree>
    <p:extLst>
      <p:ext uri="{BB962C8B-B14F-4D97-AF65-F5344CB8AC3E}">
        <p14:creationId xmlns:p14="http://schemas.microsoft.com/office/powerpoint/2010/main" val="4983082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87"/>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506" name="Google Shape;506;p87"/>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0" indent="0">
              <a:spcAft>
                <a:spcPts val="1200"/>
              </a:spcAft>
              <a:buNone/>
            </a:pPr>
            <a:endParaRPr dirty="0"/>
          </a:p>
        </p:txBody>
      </p:sp>
      <p:pic>
        <p:nvPicPr>
          <p:cNvPr id="507" name="Google Shape;507;p87"/>
          <p:cNvPicPr preferRelativeResize="0"/>
          <p:nvPr/>
        </p:nvPicPr>
        <p:blipFill>
          <a:blip r:embed="rId3">
            <a:alphaModFix/>
          </a:blip>
          <a:stretch>
            <a:fillRect/>
          </a:stretch>
        </p:blipFill>
        <p:spPr>
          <a:xfrm>
            <a:off x="1403648" y="188640"/>
            <a:ext cx="6048672" cy="6408712"/>
          </a:xfrm>
          <a:prstGeom prst="rect">
            <a:avLst/>
          </a:prstGeom>
          <a:noFill/>
          <a:ln>
            <a:noFill/>
          </a:ln>
        </p:spPr>
      </p:pic>
    </p:spTree>
    <p:extLst>
      <p:ext uri="{BB962C8B-B14F-4D97-AF65-F5344CB8AC3E}">
        <p14:creationId xmlns:p14="http://schemas.microsoft.com/office/powerpoint/2010/main" val="72766660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88"/>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513" name="Google Shape;513;p88"/>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0" indent="0">
              <a:spcAft>
                <a:spcPts val="1200"/>
              </a:spcAft>
              <a:buNone/>
            </a:pPr>
            <a:endParaRPr/>
          </a:p>
        </p:txBody>
      </p:sp>
      <p:pic>
        <p:nvPicPr>
          <p:cNvPr id="514" name="Google Shape;514;p88"/>
          <p:cNvPicPr preferRelativeResize="0"/>
          <p:nvPr/>
        </p:nvPicPr>
        <p:blipFill>
          <a:blip r:embed="rId3">
            <a:alphaModFix/>
          </a:blip>
          <a:stretch>
            <a:fillRect/>
          </a:stretch>
        </p:blipFill>
        <p:spPr>
          <a:xfrm>
            <a:off x="1651631" y="857250"/>
            <a:ext cx="5840740" cy="5143502"/>
          </a:xfrm>
          <a:prstGeom prst="rect">
            <a:avLst/>
          </a:prstGeom>
          <a:noFill/>
          <a:ln>
            <a:noFill/>
          </a:ln>
        </p:spPr>
      </p:pic>
    </p:spTree>
    <p:extLst>
      <p:ext uri="{BB962C8B-B14F-4D97-AF65-F5344CB8AC3E}">
        <p14:creationId xmlns:p14="http://schemas.microsoft.com/office/powerpoint/2010/main" val="2132331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91"/>
          <p:cNvSpPr txBox="1">
            <a:spLocks noGrp="1"/>
          </p:cNvSpPr>
          <p:nvPr>
            <p:ph type="title"/>
          </p:nvPr>
        </p:nvSpPr>
        <p:spPr>
          <a:xfrm>
            <a:off x="326624" y="476672"/>
            <a:ext cx="8520600" cy="572700"/>
          </a:xfrm>
          <a:prstGeom prst="rect">
            <a:avLst/>
          </a:prstGeom>
        </p:spPr>
        <p:txBody>
          <a:bodyPr spcFirstLastPara="1" vert="horz" wrap="square" lIns="91425" tIns="91425" rIns="91425" bIns="91425" rtlCol="0" anchor="t" anchorCtr="0">
            <a:noAutofit/>
          </a:bodyPr>
          <a:lstStyle/>
          <a:p>
            <a:pPr>
              <a:lnSpc>
                <a:spcPct val="115000"/>
              </a:lnSpc>
              <a:spcAft>
                <a:spcPts val="1200"/>
              </a:spcAft>
            </a:pPr>
            <a:r>
              <a:rPr lang="en" sz="3600" dirty="0">
                <a:solidFill>
                  <a:schemeClr val="lt2"/>
                </a:solidFill>
              </a:rPr>
              <a:t>Precordial transition</a:t>
            </a:r>
            <a:endParaRPr sz="6600" dirty="0"/>
          </a:p>
        </p:txBody>
      </p:sp>
      <p:sp>
        <p:nvSpPr>
          <p:cNvPr id="533" name="Google Shape;533;p91"/>
          <p:cNvSpPr txBox="1">
            <a:spLocks noGrp="1"/>
          </p:cNvSpPr>
          <p:nvPr>
            <p:ph type="body" idx="1"/>
          </p:nvPr>
        </p:nvSpPr>
        <p:spPr>
          <a:xfrm>
            <a:off x="755576" y="1484784"/>
            <a:ext cx="7704856" cy="4320480"/>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smtClean="0"/>
              <a:t>left-sided </a:t>
            </a:r>
            <a:r>
              <a:rPr lang="en" dirty="0"/>
              <a:t>BTs exhibit positive delta waves in lead V1, </a:t>
            </a:r>
            <a:endParaRPr dirty="0"/>
          </a:p>
          <a:p>
            <a:pPr marL="342900">
              <a:spcBef>
                <a:spcPts val="1200"/>
              </a:spcBef>
              <a:buFont typeface="Wingdings" panose="05000000000000000000" pitchFamily="2" charset="2"/>
              <a:buChar char="Ø"/>
            </a:pPr>
            <a:r>
              <a:rPr lang="en" dirty="0"/>
              <a:t>while right-sided BTs exhibit negative delta waves. </a:t>
            </a:r>
            <a:endParaRPr dirty="0"/>
          </a:p>
          <a:p>
            <a:pPr marL="342900">
              <a:spcBef>
                <a:spcPts val="1200"/>
              </a:spcBef>
              <a:spcAft>
                <a:spcPts val="1200"/>
              </a:spcAft>
              <a:buFont typeface="Wingdings" panose="05000000000000000000" pitchFamily="2" charset="2"/>
              <a:buChar char="Ø"/>
            </a:pPr>
            <a:r>
              <a:rPr lang="en" dirty="0"/>
              <a:t>The farther the BT is to the left or posteriorly on the mitral annulus, the larger the positive delta wave, and the farther the BT is to the right along the tricuspid annulus, the deeper the negative delta wave is in lead V1.</a:t>
            </a:r>
            <a:endParaRPr dirty="0"/>
          </a:p>
        </p:txBody>
      </p:sp>
    </p:spTree>
    <p:extLst>
      <p:ext uri="{BB962C8B-B14F-4D97-AF65-F5344CB8AC3E}">
        <p14:creationId xmlns:p14="http://schemas.microsoft.com/office/powerpoint/2010/main" val="4067798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1351900" y="763398"/>
            <a:ext cx="6440199" cy="5331202"/>
          </a:xfrm>
          <a:prstGeom prst="rect">
            <a:avLst/>
          </a:prstGeom>
        </p:spPr>
      </p:pic>
    </p:spTree>
    <p:extLst>
      <p:ext uri="{BB962C8B-B14F-4D97-AF65-F5344CB8AC3E}">
        <p14:creationId xmlns:p14="http://schemas.microsoft.com/office/powerpoint/2010/main" val="226437801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92"/>
          <p:cNvSpPr txBox="1">
            <a:spLocks noGrp="1"/>
          </p:cNvSpPr>
          <p:nvPr>
            <p:ph type="title"/>
          </p:nvPr>
        </p:nvSpPr>
        <p:spPr>
          <a:xfrm>
            <a:off x="293444" y="476672"/>
            <a:ext cx="8520600" cy="572700"/>
          </a:xfrm>
          <a:prstGeom prst="rect">
            <a:avLst/>
          </a:prstGeom>
        </p:spPr>
        <p:txBody>
          <a:bodyPr spcFirstLastPara="1" vert="horz" wrap="square" lIns="91425" tIns="91425" rIns="91425" bIns="91425" rtlCol="0" anchor="t" anchorCtr="0">
            <a:noAutofit/>
          </a:bodyPr>
          <a:lstStyle/>
          <a:p>
            <a:r>
              <a:rPr lang="en" sz="2800" dirty="0"/>
              <a:t>Frontal plane horizontal </a:t>
            </a:r>
            <a:r>
              <a:rPr lang="en" sz="2800" dirty="0" smtClean="0"/>
              <a:t>axis</a:t>
            </a:r>
            <a:endParaRPr sz="2800" dirty="0"/>
          </a:p>
        </p:txBody>
      </p:sp>
      <p:sp>
        <p:nvSpPr>
          <p:cNvPr id="539" name="Google Shape;539;p92"/>
          <p:cNvSpPr txBox="1">
            <a:spLocks noGrp="1"/>
          </p:cNvSpPr>
          <p:nvPr>
            <p:ph type="body" idx="1"/>
          </p:nvPr>
        </p:nvSpPr>
        <p:spPr>
          <a:xfrm>
            <a:off x="623400" y="1412776"/>
            <a:ext cx="7981048" cy="4392488"/>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smtClean="0"/>
              <a:t>Lead </a:t>
            </a:r>
            <a:r>
              <a:rPr lang="en" dirty="0"/>
              <a:t>I primarily reflects the horizontal axis. </a:t>
            </a:r>
            <a:endParaRPr dirty="0"/>
          </a:p>
          <a:p>
            <a:pPr marL="342900">
              <a:spcBef>
                <a:spcPts val="1200"/>
              </a:spcBef>
              <a:buFont typeface="Wingdings" panose="05000000000000000000" pitchFamily="2" charset="2"/>
              <a:buChar char="Ø"/>
            </a:pPr>
            <a:r>
              <a:rPr lang="en" dirty="0"/>
              <a:t>BTs closer to the left axilla will produce a deeply negative complex in lead I (i.e. rightward axis). </a:t>
            </a:r>
            <a:endParaRPr dirty="0"/>
          </a:p>
          <a:p>
            <a:pPr marL="342900">
              <a:spcBef>
                <a:spcPts val="1200"/>
              </a:spcBef>
              <a:spcAft>
                <a:spcPts val="1200"/>
              </a:spcAft>
              <a:buFont typeface="Wingdings" panose="05000000000000000000" pitchFamily="2" charset="2"/>
              <a:buChar char="Ø"/>
            </a:pPr>
            <a:r>
              <a:rPr lang="en" dirty="0"/>
              <a:t>Conversely, BTs closer to the right axilla are strongly positive in lead I (i.e.leftward axis).</a:t>
            </a:r>
            <a:endParaRPr dirty="0"/>
          </a:p>
        </p:txBody>
      </p:sp>
    </p:spTree>
    <p:extLst>
      <p:ext uri="{BB962C8B-B14F-4D97-AF65-F5344CB8AC3E}">
        <p14:creationId xmlns:p14="http://schemas.microsoft.com/office/powerpoint/2010/main" val="20162536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93"/>
          <p:cNvSpPr txBox="1">
            <a:spLocks noGrp="1"/>
          </p:cNvSpPr>
          <p:nvPr>
            <p:ph type="title"/>
          </p:nvPr>
        </p:nvSpPr>
        <p:spPr>
          <a:xfrm>
            <a:off x="295823" y="476672"/>
            <a:ext cx="8520600" cy="572700"/>
          </a:xfrm>
          <a:prstGeom prst="rect">
            <a:avLst/>
          </a:prstGeom>
        </p:spPr>
        <p:txBody>
          <a:bodyPr spcFirstLastPara="1" vert="horz" wrap="square" lIns="91425" tIns="91425" rIns="91425" bIns="91425" rtlCol="0" anchor="t" anchorCtr="0">
            <a:noAutofit/>
          </a:bodyPr>
          <a:lstStyle/>
          <a:p>
            <a:r>
              <a:rPr lang="en" sz="3200" dirty="0"/>
              <a:t>Frontal plane vertical axis. </a:t>
            </a:r>
            <a:endParaRPr sz="3200" dirty="0"/>
          </a:p>
        </p:txBody>
      </p:sp>
      <p:sp>
        <p:nvSpPr>
          <p:cNvPr id="545" name="Google Shape;545;p93"/>
          <p:cNvSpPr txBox="1">
            <a:spLocks noGrp="1"/>
          </p:cNvSpPr>
          <p:nvPr>
            <p:ph type="body" idx="1"/>
          </p:nvPr>
        </p:nvSpPr>
        <p:spPr>
          <a:xfrm>
            <a:off x="971600" y="1412776"/>
            <a:ext cx="7632848" cy="4608512"/>
          </a:xfrm>
          <a:prstGeom prst="rect">
            <a:avLst/>
          </a:prstGeom>
        </p:spPr>
        <p:txBody>
          <a:bodyPr spcFirstLastPara="1" vert="horz" wrap="square" lIns="91425" tIns="91425" rIns="91425" bIns="91425" rtlCol="0" anchor="t" anchorCtr="0">
            <a:normAutofit/>
          </a:bodyPr>
          <a:lstStyle/>
          <a:p>
            <a:pPr marL="0" indent="0">
              <a:buNone/>
            </a:pPr>
            <a:r>
              <a:rPr lang="en" dirty="0" smtClean="0"/>
              <a:t> </a:t>
            </a:r>
            <a:endParaRPr dirty="0"/>
          </a:p>
          <a:p>
            <a:pPr marL="342900">
              <a:spcBef>
                <a:spcPts val="1200"/>
              </a:spcBef>
              <a:buFont typeface="Wingdings" panose="05000000000000000000" pitchFamily="2" charset="2"/>
              <a:buChar char="Ø"/>
            </a:pPr>
            <a:r>
              <a:rPr lang="en" dirty="0"/>
              <a:t>The inferior leads (II, III, and aVF) reflect the vertical axis.</a:t>
            </a:r>
            <a:endParaRPr dirty="0"/>
          </a:p>
          <a:p>
            <a:pPr marL="342900">
              <a:spcBef>
                <a:spcPts val="1200"/>
              </a:spcBef>
              <a:buFont typeface="Wingdings" panose="05000000000000000000" pitchFamily="2" charset="2"/>
              <a:buChar char="Ø"/>
            </a:pPr>
            <a:r>
              <a:rPr lang="en" dirty="0"/>
              <a:t>BTs located at the superior aspect of the tricuspid or mitral annulus exhibit positive deflections in the inferior leads (i.e., vertical axis).</a:t>
            </a:r>
            <a:endParaRPr dirty="0"/>
          </a:p>
          <a:p>
            <a:pPr marL="342900">
              <a:spcBef>
                <a:spcPts val="1200"/>
              </a:spcBef>
              <a:spcAft>
                <a:spcPts val="1200"/>
              </a:spcAft>
              <a:buFont typeface="Wingdings" panose="05000000000000000000" pitchFamily="2" charset="2"/>
              <a:buChar char="Ø"/>
            </a:pPr>
            <a:r>
              <a:rPr lang="en" dirty="0"/>
              <a:t>The magnitude of the inferiorly directed vector diminishes as the site of origin shifts from superior to inferior regions of either annulus.</a:t>
            </a:r>
            <a:endParaRPr dirty="0"/>
          </a:p>
        </p:txBody>
      </p:sp>
    </p:spTree>
    <p:extLst>
      <p:ext uri="{BB962C8B-B14F-4D97-AF65-F5344CB8AC3E}">
        <p14:creationId xmlns:p14="http://schemas.microsoft.com/office/powerpoint/2010/main" val="32791727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94"/>
          <p:cNvSpPr txBox="1">
            <a:spLocks noGrp="1"/>
          </p:cNvSpPr>
          <p:nvPr>
            <p:ph type="title"/>
          </p:nvPr>
        </p:nvSpPr>
        <p:spPr>
          <a:xfrm>
            <a:off x="251520" y="476672"/>
            <a:ext cx="8520600" cy="572700"/>
          </a:xfrm>
          <a:prstGeom prst="rect">
            <a:avLst/>
          </a:prstGeom>
        </p:spPr>
        <p:txBody>
          <a:bodyPr spcFirstLastPara="1" vert="horz" wrap="square" lIns="91425" tIns="91425" rIns="91425" bIns="91425" rtlCol="0" anchor="t" anchorCtr="0">
            <a:noAutofit/>
          </a:bodyPr>
          <a:lstStyle/>
          <a:p>
            <a:r>
              <a:rPr lang="en-US" sz="3200" dirty="0"/>
              <a:t>Left vs. right free-wall BTs </a:t>
            </a:r>
            <a:br>
              <a:rPr lang="en-US" sz="3200" dirty="0"/>
            </a:br>
            <a:endParaRPr sz="3200" dirty="0"/>
          </a:p>
        </p:txBody>
      </p:sp>
      <p:sp>
        <p:nvSpPr>
          <p:cNvPr id="551" name="Google Shape;551;p94"/>
          <p:cNvSpPr txBox="1">
            <a:spLocks noGrp="1"/>
          </p:cNvSpPr>
          <p:nvPr>
            <p:ph type="body" idx="1"/>
          </p:nvPr>
        </p:nvSpPr>
        <p:spPr>
          <a:xfrm>
            <a:off x="827584" y="1268760"/>
            <a:ext cx="7944536" cy="4752528"/>
          </a:xfrm>
          <a:prstGeom prst="rect">
            <a:avLst/>
          </a:prstGeom>
        </p:spPr>
        <p:txBody>
          <a:bodyPr spcFirstLastPara="1" vert="horz" wrap="square" lIns="91425" tIns="91425" rIns="91425" bIns="91425" rtlCol="0" anchor="t" anchorCtr="0">
            <a:normAutofit/>
          </a:bodyPr>
          <a:lstStyle/>
          <a:p>
            <a:pPr marL="342900">
              <a:spcBef>
                <a:spcPts val="1200"/>
              </a:spcBef>
              <a:buFont typeface="Wingdings" panose="05000000000000000000" pitchFamily="2" charset="2"/>
              <a:buChar char="Ø"/>
            </a:pPr>
            <a:r>
              <a:rPr lang="en" dirty="0" smtClean="0"/>
              <a:t>Ventricular </a:t>
            </a:r>
            <a:r>
              <a:rPr lang="en" dirty="0"/>
              <a:t>activation originating from the right ventricle (RV) (as mediated by right-sided BTs) is expected to produce a predominantly negative deflection in right precordial leads, whereas more posterior or left-sided sites of origin produce more positive deflections. </a:t>
            </a:r>
            <a:endParaRPr dirty="0"/>
          </a:p>
          <a:p>
            <a:pPr marL="342900">
              <a:spcBef>
                <a:spcPts val="1200"/>
              </a:spcBef>
              <a:buFont typeface="Wingdings" panose="05000000000000000000" pitchFamily="2" charset="2"/>
              <a:buChar char="Ø"/>
            </a:pPr>
            <a:r>
              <a:rPr lang="en" dirty="0"/>
              <a:t>Hence, an R/S ratio greater than 1 or a dominant R wave in lead V1 is consistent with left-sided BTs, </a:t>
            </a:r>
            <a:endParaRPr dirty="0"/>
          </a:p>
          <a:p>
            <a:pPr marL="342900">
              <a:spcBef>
                <a:spcPts val="1200"/>
              </a:spcBef>
              <a:buFont typeface="Wingdings" panose="05000000000000000000" pitchFamily="2" charset="2"/>
              <a:buChar char="Ø"/>
            </a:pPr>
            <a:r>
              <a:rPr lang="en" dirty="0"/>
              <a:t>R/S transition after lead V2 suggests right-sided BTs. </a:t>
            </a:r>
            <a:endParaRPr dirty="0"/>
          </a:p>
          <a:p>
            <a:pPr marL="342900">
              <a:spcBef>
                <a:spcPts val="1200"/>
              </a:spcBef>
              <a:spcAft>
                <a:spcPts val="1200"/>
              </a:spcAft>
              <a:buFont typeface="Wingdings" panose="05000000000000000000" pitchFamily="2" charset="2"/>
              <a:buChar char="Ø"/>
            </a:pPr>
            <a:r>
              <a:rPr lang="en" dirty="0"/>
              <a:t>R/S transition is at lead V2 or between leads V1 and V2, the R/S wave in the left lateral limb leads (I and aVL) favors right-sided BTs, otherwise left-sided BTs are likely.</a:t>
            </a:r>
            <a:endParaRPr dirty="0"/>
          </a:p>
        </p:txBody>
      </p:sp>
    </p:spTree>
    <p:extLst>
      <p:ext uri="{BB962C8B-B14F-4D97-AF65-F5344CB8AC3E}">
        <p14:creationId xmlns:p14="http://schemas.microsoft.com/office/powerpoint/2010/main" val="28420413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95"/>
          <p:cNvSpPr txBox="1">
            <a:spLocks noGrp="1"/>
          </p:cNvSpPr>
          <p:nvPr>
            <p:ph type="title"/>
          </p:nvPr>
        </p:nvSpPr>
        <p:spPr>
          <a:xfrm>
            <a:off x="467544" y="476672"/>
            <a:ext cx="8520600" cy="572700"/>
          </a:xfrm>
          <a:prstGeom prst="rect">
            <a:avLst/>
          </a:prstGeom>
        </p:spPr>
        <p:txBody>
          <a:bodyPr spcFirstLastPara="1" vert="horz" wrap="square" lIns="91425" tIns="91425" rIns="91425" bIns="91425" rtlCol="0" anchor="t" anchorCtr="0">
            <a:noAutofit/>
          </a:bodyPr>
          <a:lstStyle/>
          <a:p>
            <a:r>
              <a:rPr lang="en" sz="3200" dirty="0"/>
              <a:t>Left-sided </a:t>
            </a:r>
            <a:r>
              <a:rPr lang="en" sz="3200" dirty="0" smtClean="0"/>
              <a:t>BTs</a:t>
            </a:r>
            <a:r>
              <a:rPr lang="en" sz="3200" dirty="0"/>
              <a:t> </a:t>
            </a:r>
            <a:endParaRPr sz="3200" dirty="0"/>
          </a:p>
        </p:txBody>
      </p:sp>
      <p:sp>
        <p:nvSpPr>
          <p:cNvPr id="557" name="Google Shape;557;p95"/>
          <p:cNvSpPr txBox="1">
            <a:spLocks noGrp="1"/>
          </p:cNvSpPr>
          <p:nvPr>
            <p:ph type="body" idx="1"/>
          </p:nvPr>
        </p:nvSpPr>
        <p:spPr>
          <a:xfrm>
            <a:off x="827584" y="1340768"/>
            <a:ext cx="7920880" cy="5112568"/>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smtClean="0"/>
              <a:t>All </a:t>
            </a:r>
            <a:r>
              <a:rPr lang="en" dirty="0"/>
              <a:t>left free-wall BTs exhibit positive delta </a:t>
            </a:r>
            <a:r>
              <a:rPr lang="en" dirty="0" smtClean="0"/>
              <a:t>wave</a:t>
            </a:r>
            <a:r>
              <a:rPr lang="en" dirty="0"/>
              <a:t> </a:t>
            </a:r>
            <a:r>
              <a:rPr lang="en" dirty="0" smtClean="0"/>
              <a:t>polarity </a:t>
            </a:r>
            <a:r>
              <a:rPr lang="en" dirty="0"/>
              <a:t>in the right precordial leads, an R/S ratio greater than 1, or a dominant R wave in lead V1. </a:t>
            </a:r>
            <a:endParaRPr lang="en" dirty="0" smtClean="0"/>
          </a:p>
          <a:p>
            <a:pPr marL="342900">
              <a:buFont typeface="Wingdings" panose="05000000000000000000" pitchFamily="2" charset="2"/>
              <a:buChar char="Ø"/>
            </a:pPr>
            <a:r>
              <a:rPr lang="en" dirty="0" smtClean="0"/>
              <a:t>BTs </a:t>
            </a:r>
            <a:r>
              <a:rPr lang="en" dirty="0"/>
              <a:t>originating from the anterior mitral annulus exhibit larger R wave amplitudes in the inferior leads. </a:t>
            </a:r>
            <a:endParaRPr lang="en" dirty="0" smtClean="0"/>
          </a:p>
          <a:p>
            <a:pPr marL="342900">
              <a:buFont typeface="Wingdings" panose="05000000000000000000" pitchFamily="2" charset="2"/>
              <a:buChar char="Ø"/>
            </a:pPr>
            <a:r>
              <a:rPr lang="en" dirty="0" smtClean="0"/>
              <a:t>As </a:t>
            </a:r>
            <a:r>
              <a:rPr lang="en" dirty="0"/>
              <a:t>the BT location shifts progressively more laterally, R wave amplitude becomes progressively larger in lead III and smaller in lead II. </a:t>
            </a:r>
            <a:endParaRPr lang="en" dirty="0" smtClean="0"/>
          </a:p>
          <a:p>
            <a:pPr marL="342900">
              <a:buFont typeface="Wingdings" panose="05000000000000000000" pitchFamily="2" charset="2"/>
              <a:buChar char="Ø"/>
            </a:pPr>
            <a:r>
              <a:rPr lang="en" dirty="0" smtClean="0"/>
              <a:t>The </a:t>
            </a:r>
            <a:r>
              <a:rPr lang="en" dirty="0"/>
              <a:t>delta wave amplitude ratio in leads III/II is greater than 1 for posterolateral BTs and less than 1 for anterolateral BTs.</a:t>
            </a:r>
            <a:endParaRPr dirty="0"/>
          </a:p>
          <a:p>
            <a:pPr marL="342900">
              <a:spcBef>
                <a:spcPts val="1200"/>
              </a:spcBef>
              <a:spcAft>
                <a:spcPts val="1200"/>
              </a:spcAft>
              <a:buFont typeface="Wingdings" panose="05000000000000000000" pitchFamily="2" charset="2"/>
              <a:buChar char="Ø"/>
            </a:pPr>
            <a:r>
              <a:rPr lang="en" dirty="0"/>
              <a:t>BTs located at the inferior aspects of the mitral annulus exhibit negative delta waves in the inferior leads.</a:t>
            </a:r>
            <a:endParaRPr dirty="0"/>
          </a:p>
        </p:txBody>
      </p:sp>
    </p:spTree>
    <p:extLst>
      <p:ext uri="{BB962C8B-B14F-4D97-AF65-F5344CB8AC3E}">
        <p14:creationId xmlns:p14="http://schemas.microsoft.com/office/powerpoint/2010/main" val="16890526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96"/>
          <p:cNvSpPr txBox="1">
            <a:spLocks noGrp="1"/>
          </p:cNvSpPr>
          <p:nvPr>
            <p:ph type="title"/>
          </p:nvPr>
        </p:nvSpPr>
        <p:spPr>
          <a:xfrm>
            <a:off x="324067" y="476672"/>
            <a:ext cx="8520600" cy="572700"/>
          </a:xfrm>
          <a:prstGeom prst="rect">
            <a:avLst/>
          </a:prstGeom>
        </p:spPr>
        <p:txBody>
          <a:bodyPr spcFirstLastPara="1" vert="horz" wrap="square" lIns="91425" tIns="91425" rIns="91425" bIns="91425" rtlCol="0" anchor="t" anchorCtr="0">
            <a:noAutofit/>
          </a:bodyPr>
          <a:lstStyle/>
          <a:p>
            <a:r>
              <a:rPr lang="en" sz="3200" dirty="0"/>
              <a:t>Right-sided </a:t>
            </a:r>
            <a:r>
              <a:rPr lang="en" sz="3200" dirty="0" smtClean="0"/>
              <a:t>BTs</a:t>
            </a:r>
            <a:endParaRPr sz="3200" dirty="0"/>
          </a:p>
        </p:txBody>
      </p:sp>
      <p:sp>
        <p:nvSpPr>
          <p:cNvPr id="563" name="Google Shape;563;p96"/>
          <p:cNvSpPr txBox="1">
            <a:spLocks noGrp="1"/>
          </p:cNvSpPr>
          <p:nvPr>
            <p:ph type="body" idx="1"/>
          </p:nvPr>
        </p:nvSpPr>
        <p:spPr>
          <a:xfrm>
            <a:off x="827584" y="1340768"/>
            <a:ext cx="8017083" cy="4896544"/>
          </a:xfrm>
          <a:prstGeom prst="rect">
            <a:avLst/>
          </a:prstGeom>
        </p:spPr>
        <p:txBody>
          <a:bodyPr spcFirstLastPara="1" vert="horz" wrap="square" lIns="91425" tIns="91425" rIns="91425" bIns="91425" rtlCol="0" anchor="t" anchorCtr="0">
            <a:normAutofit/>
          </a:bodyPr>
          <a:lstStyle/>
          <a:p>
            <a:pPr marL="0" indent="0">
              <a:buNone/>
            </a:pPr>
            <a:r>
              <a:rPr lang="en" dirty="0"/>
              <a:t>  </a:t>
            </a:r>
            <a:endParaRPr dirty="0"/>
          </a:p>
          <a:p>
            <a:pPr marL="342900">
              <a:spcBef>
                <a:spcPts val="1200"/>
              </a:spcBef>
              <a:buFont typeface="Wingdings" panose="05000000000000000000" pitchFamily="2" charset="2"/>
              <a:buChar char="Ø"/>
            </a:pPr>
            <a:r>
              <a:rPr lang="en" dirty="0"/>
              <a:t>BTs arising from the tricuspid annulus demonstrate negative delta wave polarity in the right precordial leads and positive polarity in leads V5 and V6.</a:t>
            </a:r>
            <a:endParaRPr dirty="0"/>
          </a:p>
          <a:p>
            <a:pPr marL="342900">
              <a:spcBef>
                <a:spcPts val="1200"/>
              </a:spcBef>
              <a:spcAft>
                <a:spcPts val="1200"/>
              </a:spcAft>
              <a:buFont typeface="Wingdings" panose="05000000000000000000" pitchFamily="2" charset="2"/>
              <a:buChar char="Ø"/>
            </a:pPr>
            <a:r>
              <a:rPr lang="en" dirty="0"/>
              <a:t>Right-sided BTs typically display a large positive delta wave in the left lateral limb leads (aVL and I), but a predominantly negative delta wave in lead aVR. </a:t>
            </a:r>
            <a:endParaRPr lang="en" dirty="0" smtClean="0"/>
          </a:p>
          <a:p>
            <a:pPr marL="342900">
              <a:spcBef>
                <a:spcPts val="1200"/>
              </a:spcBef>
              <a:spcAft>
                <a:spcPts val="1200"/>
              </a:spcAft>
              <a:buFont typeface="Wingdings" panose="05000000000000000000" pitchFamily="2" charset="2"/>
              <a:buChar char="Ø"/>
            </a:pPr>
            <a:r>
              <a:rPr lang="en" dirty="0" smtClean="0"/>
              <a:t>Positive </a:t>
            </a:r>
            <a:r>
              <a:rPr lang="en" dirty="0"/>
              <a:t>delta waves in leads II and aVF are consistent with anteroseptal locations, whereas negative delta waves in the inferior leads suggest posteroseptal locations. </a:t>
            </a:r>
            <a:endParaRPr lang="en" dirty="0" smtClean="0"/>
          </a:p>
          <a:p>
            <a:pPr marL="342900">
              <a:spcBef>
                <a:spcPts val="1200"/>
              </a:spcBef>
              <a:spcAft>
                <a:spcPts val="1200"/>
              </a:spcAft>
              <a:buFont typeface="Wingdings" panose="05000000000000000000" pitchFamily="2" charset="2"/>
              <a:buChar char="Ø"/>
            </a:pPr>
            <a:r>
              <a:rPr lang="en" dirty="0" smtClean="0"/>
              <a:t>Flat </a:t>
            </a:r>
            <a:r>
              <a:rPr lang="en" dirty="0"/>
              <a:t>or biphasic delta waves suggest midseptal locations.</a:t>
            </a:r>
            <a:endParaRPr dirty="0"/>
          </a:p>
        </p:txBody>
      </p:sp>
    </p:spTree>
    <p:extLst>
      <p:ext uri="{BB962C8B-B14F-4D97-AF65-F5344CB8AC3E}">
        <p14:creationId xmlns:p14="http://schemas.microsoft.com/office/powerpoint/2010/main" val="17038825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97"/>
          <p:cNvSpPr txBox="1">
            <a:spLocks noGrp="1"/>
          </p:cNvSpPr>
          <p:nvPr>
            <p:ph type="title"/>
          </p:nvPr>
        </p:nvSpPr>
        <p:spPr>
          <a:xfrm>
            <a:off x="311700" y="476672"/>
            <a:ext cx="8520600" cy="572700"/>
          </a:xfrm>
          <a:prstGeom prst="rect">
            <a:avLst/>
          </a:prstGeom>
        </p:spPr>
        <p:txBody>
          <a:bodyPr spcFirstLastPara="1" vert="horz" wrap="square" lIns="91425" tIns="91425" rIns="91425" bIns="91425" rtlCol="0" anchor="t" anchorCtr="0">
            <a:noAutofit/>
          </a:bodyPr>
          <a:lstStyle/>
          <a:p>
            <a:r>
              <a:rPr lang="en" sz="2800" dirty="0"/>
              <a:t>Anteroseptal BTs. </a:t>
            </a:r>
            <a:endParaRPr sz="2800" dirty="0"/>
          </a:p>
        </p:txBody>
      </p:sp>
      <p:sp>
        <p:nvSpPr>
          <p:cNvPr id="569" name="Google Shape;569;p97"/>
          <p:cNvSpPr txBox="1">
            <a:spLocks noGrp="1"/>
          </p:cNvSpPr>
          <p:nvPr>
            <p:ph type="body" idx="1"/>
          </p:nvPr>
        </p:nvSpPr>
        <p:spPr>
          <a:xfrm>
            <a:off x="827584" y="1268760"/>
            <a:ext cx="8004716" cy="4968552"/>
          </a:xfrm>
          <a:prstGeom prst="rect">
            <a:avLst/>
          </a:prstGeom>
        </p:spPr>
        <p:txBody>
          <a:bodyPr spcFirstLastPara="1" vert="horz" wrap="square" lIns="91425" tIns="91425" rIns="91425" bIns="91425" rtlCol="0" anchor="t" anchorCtr="0">
            <a:normAutofit/>
          </a:bodyPr>
          <a:lstStyle/>
          <a:p>
            <a:pPr marL="0" indent="0">
              <a:buNone/>
            </a:pPr>
            <a:r>
              <a:rPr lang="en" dirty="0" smtClean="0"/>
              <a:t> </a:t>
            </a:r>
            <a:r>
              <a:rPr lang="en" sz="2400" dirty="0" smtClean="0"/>
              <a:t>Right </a:t>
            </a:r>
            <a:r>
              <a:rPr lang="en" sz="2400" dirty="0"/>
              <a:t>superoparaseptal (anteroseptal) BTs </a:t>
            </a:r>
            <a:r>
              <a:rPr lang="en" sz="2400" dirty="0" smtClean="0"/>
              <a:t>-</a:t>
            </a:r>
          </a:p>
          <a:p>
            <a:pPr marL="342900">
              <a:spcBef>
                <a:spcPts val="1200"/>
              </a:spcBef>
              <a:buFont typeface="Wingdings" panose="05000000000000000000" pitchFamily="2" charset="2"/>
              <a:buChar char="Ø"/>
            </a:pPr>
            <a:r>
              <a:rPr lang="en-IN" dirty="0" smtClean="0"/>
              <a:t>C</a:t>
            </a:r>
            <a:r>
              <a:rPr lang="en" dirty="0" smtClean="0"/>
              <a:t>onnect</a:t>
            </a:r>
            <a:r>
              <a:rPr lang="en" dirty="0" smtClean="0"/>
              <a:t> </a:t>
            </a:r>
            <a:r>
              <a:rPr lang="en" dirty="0" smtClean="0"/>
              <a:t>the </a:t>
            </a:r>
            <a:r>
              <a:rPr lang="en" dirty="0"/>
              <a:t>RA and RV free walls at the anteromedial aspect of the tricuspid annulus. </a:t>
            </a:r>
            <a:endParaRPr lang="en" dirty="0" smtClean="0"/>
          </a:p>
          <a:p>
            <a:pPr marL="342900">
              <a:spcBef>
                <a:spcPts val="1200"/>
              </a:spcBef>
              <a:buFont typeface="Wingdings" panose="05000000000000000000" pitchFamily="2" charset="2"/>
              <a:buChar char="Ø"/>
            </a:pPr>
            <a:r>
              <a:rPr lang="en" dirty="0" smtClean="0"/>
              <a:t>these </a:t>
            </a:r>
            <a:r>
              <a:rPr lang="en" dirty="0"/>
              <a:t>BTs exhibit positive delta waves in the inferior leads (II, III, and aVF). </a:t>
            </a:r>
            <a:endParaRPr lang="en" dirty="0"/>
          </a:p>
          <a:p>
            <a:pPr marL="342900">
              <a:spcBef>
                <a:spcPts val="1200"/>
              </a:spcBef>
              <a:buFont typeface="Wingdings" panose="05000000000000000000" pitchFamily="2" charset="2"/>
              <a:buChar char="Ø"/>
            </a:pPr>
            <a:r>
              <a:rPr lang="en" dirty="0" smtClean="0"/>
              <a:t>delta </a:t>
            </a:r>
            <a:r>
              <a:rPr lang="en" dirty="0"/>
              <a:t>waves are often negative in leads V1 and V2, but slightly positive (R/S &lt; 1) delta waves also are observed. </a:t>
            </a:r>
            <a:endParaRPr lang="en" dirty="0" smtClean="0"/>
          </a:p>
          <a:p>
            <a:pPr marL="342900">
              <a:spcBef>
                <a:spcPts val="1200"/>
              </a:spcBef>
              <a:buFont typeface="Wingdings" panose="05000000000000000000" pitchFamily="2" charset="2"/>
              <a:buChar char="Ø"/>
            </a:pPr>
            <a:r>
              <a:rPr lang="en" dirty="0" smtClean="0"/>
              <a:t>Similar </a:t>
            </a:r>
            <a:r>
              <a:rPr lang="en" dirty="0"/>
              <a:t>to right free-wall BTs, delta waves are typically positive in leads I and aVL and negative in lead aVR.</a:t>
            </a:r>
            <a:endParaRPr dirty="0"/>
          </a:p>
        </p:txBody>
      </p:sp>
    </p:spTree>
    <p:extLst>
      <p:ext uri="{BB962C8B-B14F-4D97-AF65-F5344CB8AC3E}">
        <p14:creationId xmlns:p14="http://schemas.microsoft.com/office/powerpoint/2010/main" val="16489265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98"/>
          <p:cNvSpPr txBox="1">
            <a:spLocks noGrp="1"/>
          </p:cNvSpPr>
          <p:nvPr>
            <p:ph type="title"/>
          </p:nvPr>
        </p:nvSpPr>
        <p:spPr>
          <a:xfrm>
            <a:off x="315683" y="476672"/>
            <a:ext cx="8520600" cy="572700"/>
          </a:xfrm>
          <a:prstGeom prst="rect">
            <a:avLst/>
          </a:prstGeom>
        </p:spPr>
        <p:txBody>
          <a:bodyPr spcFirstLastPara="1" vert="horz" wrap="square" lIns="91425" tIns="91425" rIns="91425" bIns="91425" rtlCol="0" anchor="t" anchorCtr="0">
            <a:noAutofit/>
          </a:bodyPr>
          <a:lstStyle/>
          <a:p>
            <a:r>
              <a:rPr lang="en-IN" sz="3200" dirty="0" err="1"/>
              <a:t>Midseptal</a:t>
            </a:r>
            <a:r>
              <a:rPr lang="en-IN" sz="3200" dirty="0"/>
              <a:t> </a:t>
            </a:r>
            <a:r>
              <a:rPr lang="en-IN" sz="3200" dirty="0" smtClean="0"/>
              <a:t>BTs</a:t>
            </a:r>
            <a:r>
              <a:rPr lang="en-IN" sz="3200" dirty="0"/>
              <a:t>  </a:t>
            </a:r>
            <a:br>
              <a:rPr lang="en-IN" sz="3200" dirty="0"/>
            </a:br>
            <a:endParaRPr sz="3200" dirty="0"/>
          </a:p>
        </p:txBody>
      </p:sp>
      <p:sp>
        <p:nvSpPr>
          <p:cNvPr id="575" name="Google Shape;575;p98"/>
          <p:cNvSpPr txBox="1">
            <a:spLocks noGrp="1"/>
          </p:cNvSpPr>
          <p:nvPr>
            <p:ph type="body" idx="1"/>
          </p:nvPr>
        </p:nvSpPr>
        <p:spPr>
          <a:xfrm>
            <a:off x="827584" y="1484784"/>
            <a:ext cx="8008699" cy="4896544"/>
          </a:xfrm>
          <a:prstGeom prst="rect">
            <a:avLst/>
          </a:prstGeom>
        </p:spPr>
        <p:txBody>
          <a:bodyPr spcFirstLastPara="1" vert="horz" wrap="square" lIns="91425" tIns="91425" rIns="91425" bIns="91425" rtlCol="0" anchor="t" anchorCtr="0">
            <a:normAutofit/>
          </a:bodyPr>
          <a:lstStyle/>
          <a:p>
            <a:pPr marL="342900">
              <a:spcBef>
                <a:spcPts val="1200"/>
              </a:spcBef>
              <a:buFont typeface="Wingdings" panose="05000000000000000000" pitchFamily="2" charset="2"/>
              <a:buChar char="Ø"/>
            </a:pPr>
            <a:r>
              <a:rPr lang="en" dirty="0" smtClean="0"/>
              <a:t>The </a:t>
            </a:r>
            <a:r>
              <a:rPr lang="en" dirty="0"/>
              <a:t>delta wave is positive in lead II, </a:t>
            </a:r>
            <a:endParaRPr lang="en" dirty="0" smtClean="0"/>
          </a:p>
          <a:p>
            <a:pPr marL="342900">
              <a:spcBef>
                <a:spcPts val="1200"/>
              </a:spcBef>
              <a:buFont typeface="Wingdings" panose="05000000000000000000" pitchFamily="2" charset="2"/>
              <a:buChar char="Ø"/>
            </a:pPr>
            <a:r>
              <a:rPr lang="en-IN" dirty="0" smtClean="0"/>
              <a:t>P</a:t>
            </a:r>
            <a:r>
              <a:rPr lang="en" dirty="0" smtClean="0"/>
              <a:t>redominantly</a:t>
            </a:r>
            <a:r>
              <a:rPr lang="en" dirty="0" smtClean="0"/>
              <a:t> </a:t>
            </a:r>
            <a:r>
              <a:rPr lang="en" dirty="0" smtClean="0"/>
              <a:t>negative </a:t>
            </a:r>
            <a:r>
              <a:rPr lang="en" dirty="0"/>
              <a:t>in lead III, and negative or isoelectric in lead aVF. </a:t>
            </a:r>
            <a:endParaRPr lang="en" dirty="0" smtClean="0"/>
          </a:p>
          <a:p>
            <a:pPr marL="342900">
              <a:spcBef>
                <a:spcPts val="1200"/>
              </a:spcBef>
              <a:buFont typeface="Wingdings" panose="05000000000000000000" pitchFamily="2" charset="2"/>
              <a:buChar char="Ø"/>
            </a:pPr>
            <a:r>
              <a:rPr lang="en" dirty="0" smtClean="0"/>
              <a:t>The </a:t>
            </a:r>
            <a:r>
              <a:rPr lang="en" dirty="0"/>
              <a:t>delta wave in lead V1 is usually negative and R/S transition occurs after lead V2 (usually between leads V2 and V3). </a:t>
            </a:r>
            <a:endParaRPr lang="en" dirty="0" smtClean="0"/>
          </a:p>
          <a:p>
            <a:pPr marL="342900">
              <a:spcBef>
                <a:spcPts val="1200"/>
              </a:spcBef>
              <a:buFont typeface="Wingdings" panose="05000000000000000000" pitchFamily="2" charset="2"/>
              <a:buChar char="Ø"/>
            </a:pPr>
            <a:r>
              <a:rPr lang="en" dirty="0" smtClean="0"/>
              <a:t>Midseptal </a:t>
            </a:r>
            <a:r>
              <a:rPr lang="en" dirty="0"/>
              <a:t>BTs can be differentiated from superoparaseptal and para-Hisian BTs by a negative delta wave in lead III, a biphasic delta wave in lead aVF, and a larger R/S ratio in lead V2, likely due to the posterior location of the AV septum compared to the anterior tricuspid annulus.</a:t>
            </a:r>
            <a:endParaRPr dirty="0"/>
          </a:p>
        </p:txBody>
      </p:sp>
    </p:spTree>
    <p:extLst>
      <p:ext uri="{BB962C8B-B14F-4D97-AF65-F5344CB8AC3E}">
        <p14:creationId xmlns:p14="http://schemas.microsoft.com/office/powerpoint/2010/main" val="36641015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99"/>
          <p:cNvSpPr txBox="1">
            <a:spLocks noGrp="1"/>
          </p:cNvSpPr>
          <p:nvPr>
            <p:ph type="title"/>
          </p:nvPr>
        </p:nvSpPr>
        <p:spPr>
          <a:xfrm>
            <a:off x="539552" y="476672"/>
            <a:ext cx="8520600" cy="572700"/>
          </a:xfrm>
          <a:prstGeom prst="rect">
            <a:avLst/>
          </a:prstGeom>
        </p:spPr>
        <p:txBody>
          <a:bodyPr spcFirstLastPara="1" vert="horz" wrap="square" lIns="91425" tIns="91425" rIns="91425" bIns="91425" rtlCol="0" anchor="t" anchorCtr="0">
            <a:noAutofit/>
          </a:bodyPr>
          <a:lstStyle/>
          <a:p>
            <a:r>
              <a:rPr lang="en" sz="2800" dirty="0"/>
              <a:t>Posteroseptal </a:t>
            </a:r>
            <a:r>
              <a:rPr lang="en" sz="2800" dirty="0" smtClean="0"/>
              <a:t>BTs</a:t>
            </a:r>
            <a:endParaRPr sz="2800" dirty="0"/>
          </a:p>
        </p:txBody>
      </p:sp>
      <p:sp>
        <p:nvSpPr>
          <p:cNvPr id="581" name="Google Shape;581;p99"/>
          <p:cNvSpPr txBox="1">
            <a:spLocks noGrp="1"/>
          </p:cNvSpPr>
          <p:nvPr>
            <p:ph type="body" idx="1"/>
          </p:nvPr>
        </p:nvSpPr>
        <p:spPr>
          <a:xfrm>
            <a:off x="827584" y="1268760"/>
            <a:ext cx="7992888" cy="5400600"/>
          </a:xfrm>
          <a:prstGeom prst="rect">
            <a:avLst/>
          </a:prstGeom>
        </p:spPr>
        <p:txBody>
          <a:bodyPr spcFirstLastPara="1" vert="horz" wrap="square" lIns="91425" tIns="91425" rIns="91425" bIns="91425" rtlCol="0" anchor="t" anchorCtr="0">
            <a:normAutofit lnSpcReduction="10000"/>
          </a:bodyPr>
          <a:lstStyle/>
          <a:p>
            <a:pPr marL="342900">
              <a:buFont typeface="Wingdings" panose="05000000000000000000" pitchFamily="2" charset="2"/>
              <a:buChar char="Ø"/>
            </a:pPr>
            <a:r>
              <a:rPr lang="en-IN" dirty="0" smtClean="0"/>
              <a:t>D</a:t>
            </a:r>
            <a:r>
              <a:rPr lang="en" dirty="0" smtClean="0"/>
              <a:t>eeply</a:t>
            </a:r>
            <a:r>
              <a:rPr lang="en" dirty="0" smtClean="0"/>
              <a:t> </a:t>
            </a:r>
            <a:r>
              <a:rPr lang="en" dirty="0" smtClean="0"/>
              <a:t>negative </a:t>
            </a:r>
            <a:r>
              <a:rPr lang="en" dirty="0"/>
              <a:t>delta wave in lead III. </a:t>
            </a:r>
            <a:endParaRPr lang="en" dirty="0" smtClean="0"/>
          </a:p>
          <a:p>
            <a:pPr marL="342900">
              <a:buFont typeface="Wingdings" panose="05000000000000000000" pitchFamily="2" charset="2"/>
              <a:buChar char="Ø"/>
            </a:pPr>
            <a:r>
              <a:rPr lang="en" dirty="0" smtClean="0"/>
              <a:t>negative </a:t>
            </a:r>
            <a:r>
              <a:rPr lang="en" dirty="0"/>
              <a:t>delta wave in lead II predicts an epicardial location of the posteroseptal BT. </a:t>
            </a:r>
            <a:endParaRPr lang="en" dirty="0" smtClean="0"/>
          </a:p>
          <a:p>
            <a:pPr marL="342900">
              <a:buFont typeface="Wingdings" panose="05000000000000000000" pitchFamily="2" charset="2"/>
              <a:buChar char="Ø"/>
            </a:pPr>
            <a:r>
              <a:rPr lang="en" dirty="0" smtClean="0"/>
              <a:t>The </a:t>
            </a:r>
            <a:r>
              <a:rPr lang="en" dirty="0"/>
              <a:t>delta wave in lead V1 can be negative, isoelectric, or positive. </a:t>
            </a:r>
            <a:endParaRPr lang="en" dirty="0" smtClean="0"/>
          </a:p>
          <a:p>
            <a:pPr marL="342900">
              <a:buFont typeface="Wingdings" panose="05000000000000000000" pitchFamily="2" charset="2"/>
              <a:buChar char="Ø"/>
            </a:pPr>
            <a:r>
              <a:rPr lang="en" dirty="0" smtClean="0"/>
              <a:t>Lead </a:t>
            </a:r>
            <a:r>
              <a:rPr lang="en" dirty="0"/>
              <a:t>V2 typically displays a positive delta wave, with the R wave larger than the S wave. </a:t>
            </a:r>
            <a:endParaRPr lang="en" dirty="0" smtClean="0"/>
          </a:p>
          <a:p>
            <a:pPr marL="342900">
              <a:buFont typeface="Wingdings" panose="05000000000000000000" pitchFamily="2" charset="2"/>
              <a:buChar char="Ø"/>
            </a:pPr>
            <a:r>
              <a:rPr lang="en" dirty="0" smtClean="0"/>
              <a:t>A </a:t>
            </a:r>
            <a:r>
              <a:rPr lang="en" dirty="0"/>
              <a:t>negative delta wave polarity in lead V1 with abrupt transition to positive polarity (with R/S ratio greater than 1) in lead V2 favors a right-sided location of the posteroseptal BT, whereas left posteroseptal BTs are often associated with biphasic or positive delta wave polarity in leads V1 and V2. </a:t>
            </a:r>
            <a:endParaRPr lang="en" dirty="0" smtClean="0"/>
          </a:p>
          <a:p>
            <a:pPr marL="342900">
              <a:buFont typeface="Wingdings" panose="05000000000000000000" pitchFamily="2" charset="2"/>
              <a:buChar char="Ø"/>
            </a:pPr>
            <a:r>
              <a:rPr lang="en" dirty="0" smtClean="0"/>
              <a:t>An </a:t>
            </a:r>
            <a:r>
              <a:rPr lang="en" dirty="0"/>
              <a:t>R/S ratio greater than 1 in lead V1 is a more accurate marker of left posteroseptal BTs. </a:t>
            </a:r>
            <a:endParaRPr lang="en" dirty="0" smtClean="0"/>
          </a:p>
          <a:p>
            <a:pPr marL="342900">
              <a:buFont typeface="Wingdings" panose="05000000000000000000" pitchFamily="2" charset="2"/>
              <a:buChar char="Ø"/>
            </a:pPr>
            <a:r>
              <a:rPr lang="en" dirty="0" smtClean="0"/>
              <a:t>The </a:t>
            </a:r>
            <a:r>
              <a:rPr lang="en" dirty="0"/>
              <a:t>tallest precordial R wave is typically recorded in the midprecordial leads (V2 to V4) in left posteroseptal BTs, and in the lateral precordial leads (V5 or V6) in right posteroseptal BTs.</a:t>
            </a:r>
            <a:endParaRPr dirty="0"/>
          </a:p>
          <a:p>
            <a:pPr marL="0" indent="0">
              <a:spcBef>
                <a:spcPts val="1200"/>
              </a:spcBef>
              <a:spcAft>
                <a:spcPts val="1200"/>
              </a:spcAft>
              <a:buNone/>
            </a:pPr>
            <a:endParaRPr dirty="0"/>
          </a:p>
        </p:txBody>
      </p:sp>
    </p:spTree>
    <p:extLst>
      <p:ext uri="{BB962C8B-B14F-4D97-AF65-F5344CB8AC3E}">
        <p14:creationId xmlns:p14="http://schemas.microsoft.com/office/powerpoint/2010/main" val="24747935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100"/>
          <p:cNvSpPr txBox="1">
            <a:spLocks noGrp="1"/>
          </p:cNvSpPr>
          <p:nvPr>
            <p:ph type="title"/>
          </p:nvPr>
        </p:nvSpPr>
        <p:spPr>
          <a:xfrm>
            <a:off x="311700" y="404664"/>
            <a:ext cx="7428652" cy="1008112"/>
          </a:xfrm>
          <a:prstGeom prst="rect">
            <a:avLst/>
          </a:prstGeom>
        </p:spPr>
        <p:txBody>
          <a:bodyPr spcFirstLastPara="1" vert="horz" wrap="square" lIns="91425" tIns="91425" rIns="91425" bIns="91425" rtlCol="0" anchor="t" anchorCtr="0">
            <a:noAutofit/>
          </a:bodyPr>
          <a:lstStyle/>
          <a:p>
            <a:pPr>
              <a:lnSpc>
                <a:spcPct val="115000"/>
              </a:lnSpc>
              <a:spcAft>
                <a:spcPts val="1200"/>
              </a:spcAft>
            </a:pPr>
            <a:r>
              <a:rPr lang="en" sz="2800" dirty="0">
                <a:solidFill>
                  <a:schemeClr val="lt2"/>
                </a:solidFill>
              </a:rPr>
              <a:t>Localization Using Polarity of the Retrograde P Wave Morphology</a:t>
            </a:r>
            <a:endParaRPr sz="5400" dirty="0"/>
          </a:p>
        </p:txBody>
      </p:sp>
      <p:sp>
        <p:nvSpPr>
          <p:cNvPr id="587" name="Google Shape;587;p100"/>
          <p:cNvSpPr txBox="1">
            <a:spLocks noGrp="1"/>
          </p:cNvSpPr>
          <p:nvPr>
            <p:ph type="body" idx="1"/>
          </p:nvPr>
        </p:nvSpPr>
        <p:spPr>
          <a:xfrm>
            <a:off x="656936" y="1700808"/>
            <a:ext cx="8163536" cy="4896544"/>
          </a:xfrm>
          <a:prstGeom prst="rect">
            <a:avLst/>
          </a:prstGeom>
        </p:spPr>
        <p:txBody>
          <a:bodyPr spcFirstLastPara="1" vert="horz" wrap="square" lIns="91425" tIns="91425" rIns="91425" bIns="91425" rtlCol="0" anchor="t" anchorCtr="0">
            <a:normAutofit lnSpcReduction="10000"/>
          </a:bodyPr>
          <a:lstStyle/>
          <a:p>
            <a:pPr marL="342900">
              <a:buFont typeface="Wingdings" panose="05000000000000000000" pitchFamily="2" charset="2"/>
              <a:buChar char="Ø"/>
            </a:pPr>
            <a:r>
              <a:rPr lang="en" dirty="0"/>
              <a:t>The polarity of the retrograde P waves during orthodromic AVRT is dependent on the location of the atrial insertion of the BT, and is helpful in localizing the BT. </a:t>
            </a:r>
            <a:endParaRPr dirty="0"/>
          </a:p>
          <a:p>
            <a:pPr marL="342900">
              <a:spcBef>
                <a:spcPts val="1200"/>
              </a:spcBef>
              <a:buFont typeface="Wingdings" panose="05000000000000000000" pitchFamily="2" charset="2"/>
              <a:buChar char="Ø"/>
            </a:pPr>
            <a:r>
              <a:rPr lang="en" dirty="0"/>
              <a:t>However, the P wave is usually inscribed within the ST segment and its morphology may not be easily determined.</a:t>
            </a:r>
            <a:endParaRPr dirty="0"/>
          </a:p>
          <a:p>
            <a:pPr marL="342900">
              <a:spcBef>
                <a:spcPts val="1200"/>
              </a:spcBef>
              <a:buFont typeface="Wingdings" panose="05000000000000000000" pitchFamily="2" charset="2"/>
              <a:buChar char="Ø"/>
            </a:pPr>
            <a:r>
              <a:rPr lang="en" dirty="0"/>
              <a:t>In general, P wave morphology in leads I and V1 and in the inferior leads is most helpful. </a:t>
            </a:r>
            <a:endParaRPr dirty="0"/>
          </a:p>
          <a:p>
            <a:pPr marL="342900">
              <a:spcBef>
                <a:spcPts val="1200"/>
              </a:spcBef>
              <a:buFont typeface="Wingdings" panose="05000000000000000000" pitchFamily="2" charset="2"/>
              <a:buChar char="Ø"/>
            </a:pPr>
            <a:r>
              <a:rPr lang="en" dirty="0"/>
              <a:t>negative P wave vector in lead I is highly suggestive of left free-wall BTs, whereas a positive vector is suggestive of right free-wall BTs.</a:t>
            </a:r>
            <a:endParaRPr dirty="0"/>
          </a:p>
          <a:p>
            <a:pPr marL="342900">
              <a:spcBef>
                <a:spcPts val="1200"/>
              </a:spcBef>
              <a:buFont typeface="Wingdings" panose="05000000000000000000" pitchFamily="2" charset="2"/>
              <a:buChar char="Ø"/>
            </a:pPr>
            <a:r>
              <a:rPr lang="en" dirty="0"/>
              <a:t>negative P wave in lead V1 predicts right-sided BTs. </a:t>
            </a:r>
            <a:endParaRPr dirty="0"/>
          </a:p>
          <a:p>
            <a:pPr marL="342900">
              <a:spcBef>
                <a:spcPts val="1200"/>
              </a:spcBef>
              <a:spcAft>
                <a:spcPts val="1200"/>
              </a:spcAft>
              <a:buFont typeface="Wingdings" panose="05000000000000000000" pitchFamily="2" charset="2"/>
              <a:buChar char="Ø"/>
            </a:pPr>
            <a:r>
              <a:rPr lang="en" dirty="0"/>
              <a:t>P wave polarity in the inferior leads, positive or negative, suggests superior or inferior location of the BT, respectively.</a:t>
            </a:r>
            <a:endParaRPr dirty="0"/>
          </a:p>
        </p:txBody>
      </p:sp>
    </p:spTree>
    <p:extLst>
      <p:ext uri="{BB962C8B-B14F-4D97-AF65-F5344CB8AC3E}">
        <p14:creationId xmlns:p14="http://schemas.microsoft.com/office/powerpoint/2010/main" val="116729905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101"/>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rmAutofit fontScale="90000"/>
          </a:bodyPr>
          <a:lstStyle/>
          <a:p>
            <a:endParaRPr/>
          </a:p>
        </p:txBody>
      </p:sp>
      <p:sp>
        <p:nvSpPr>
          <p:cNvPr id="593" name="Google Shape;593;p101"/>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a:bodyPr>
          <a:lstStyle/>
          <a:p>
            <a:pPr marL="0" indent="0">
              <a:spcAft>
                <a:spcPts val="1200"/>
              </a:spcAft>
              <a:buNone/>
            </a:pPr>
            <a:endParaRPr/>
          </a:p>
        </p:txBody>
      </p:sp>
      <p:pic>
        <p:nvPicPr>
          <p:cNvPr id="594" name="Google Shape;594;p101"/>
          <p:cNvPicPr preferRelativeResize="0"/>
          <p:nvPr/>
        </p:nvPicPr>
        <p:blipFill>
          <a:blip r:embed="rId3">
            <a:alphaModFix/>
          </a:blip>
          <a:stretch>
            <a:fillRect/>
          </a:stretch>
        </p:blipFill>
        <p:spPr>
          <a:xfrm>
            <a:off x="2125114" y="857251"/>
            <a:ext cx="4893752" cy="5143499"/>
          </a:xfrm>
          <a:prstGeom prst="rect">
            <a:avLst/>
          </a:prstGeom>
          <a:noFill/>
          <a:ln>
            <a:noFill/>
          </a:ln>
        </p:spPr>
      </p:pic>
    </p:spTree>
    <p:extLst>
      <p:ext uri="{BB962C8B-B14F-4D97-AF65-F5344CB8AC3E}">
        <p14:creationId xmlns:p14="http://schemas.microsoft.com/office/powerpoint/2010/main" val="32024807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AVN-HPS, which lies in the septal component of the AV junction, is the only normal electrical connection between the atria and the </a:t>
            </a:r>
            <a:r>
              <a:rPr lang="en-US" dirty="0" smtClean="0"/>
              <a:t>ventricles</a:t>
            </a:r>
            <a:r>
              <a:rPr lang="en-US" dirty="0"/>
              <a:t>. </a:t>
            </a:r>
            <a:endParaRPr lang="en-US" dirty="0" smtClean="0"/>
          </a:p>
          <a:p>
            <a:r>
              <a:rPr lang="en-US" dirty="0" smtClean="0"/>
              <a:t>The </a:t>
            </a:r>
            <a:r>
              <a:rPr lang="en-US" dirty="0"/>
              <a:t>fibrous skeleton and AV </a:t>
            </a:r>
            <a:r>
              <a:rPr lang="en-US" dirty="0" err="1"/>
              <a:t>valvular</a:t>
            </a:r>
            <a:r>
              <a:rPr lang="en-US" dirty="0"/>
              <a:t> annuli (annulus </a:t>
            </a:r>
            <a:r>
              <a:rPr lang="en-US" dirty="0" err="1"/>
              <a:t>fibrosus</a:t>
            </a:r>
            <a:r>
              <a:rPr lang="en-US" dirty="0"/>
              <a:t>) act as </a:t>
            </a:r>
            <a:r>
              <a:rPr lang="en-US" dirty="0" smtClean="0"/>
              <a:t>insulators</a:t>
            </a:r>
            <a:endParaRPr lang="en-US" dirty="0"/>
          </a:p>
        </p:txBody>
      </p:sp>
    </p:spTree>
    <p:extLst>
      <p:ext uri="{BB962C8B-B14F-4D97-AF65-F5344CB8AC3E}">
        <p14:creationId xmlns:p14="http://schemas.microsoft.com/office/powerpoint/2010/main" val="29042412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7"/>
          <p:cNvSpPr txBox="1">
            <a:spLocks noGrp="1"/>
          </p:cNvSpPr>
          <p:nvPr>
            <p:ph type="title"/>
          </p:nvPr>
        </p:nvSpPr>
        <p:spPr>
          <a:xfrm>
            <a:off x="419712" y="548680"/>
            <a:ext cx="8520600" cy="572700"/>
          </a:xfrm>
          <a:prstGeom prst="rect">
            <a:avLst/>
          </a:prstGeom>
        </p:spPr>
        <p:txBody>
          <a:bodyPr spcFirstLastPara="1" vert="horz" wrap="square" lIns="91425" tIns="91425" rIns="91425" bIns="91425" rtlCol="0" anchor="t" anchorCtr="0">
            <a:normAutofit fontScale="90000"/>
          </a:bodyPr>
          <a:lstStyle/>
          <a:p>
            <a:pPr>
              <a:lnSpc>
                <a:spcPct val="115000"/>
              </a:lnSpc>
              <a:spcAft>
                <a:spcPts val="1200"/>
              </a:spcAft>
            </a:pPr>
            <a:r>
              <a:rPr lang="en" sz="4000" dirty="0">
                <a:solidFill>
                  <a:schemeClr val="lt2"/>
                </a:solidFill>
              </a:rPr>
              <a:t>Evaluation</a:t>
            </a:r>
            <a:endParaRPr dirty="0"/>
          </a:p>
        </p:txBody>
      </p:sp>
      <p:sp>
        <p:nvSpPr>
          <p:cNvPr id="262" name="Google Shape;262;p47"/>
          <p:cNvSpPr txBox="1">
            <a:spLocks noGrp="1"/>
          </p:cNvSpPr>
          <p:nvPr>
            <p:ph type="body" idx="1"/>
          </p:nvPr>
        </p:nvSpPr>
        <p:spPr>
          <a:xfrm>
            <a:off x="827584" y="1628800"/>
            <a:ext cx="7704856" cy="3416400"/>
          </a:xfrm>
          <a:prstGeom prst="rect">
            <a:avLst/>
          </a:prstGeom>
        </p:spPr>
        <p:txBody>
          <a:bodyPr spcFirstLastPara="1" vert="horz" wrap="square" lIns="91425" tIns="91425" rIns="91425" bIns="91425" rtlCol="0" anchor="t" anchorCtr="0">
            <a:normAutofit/>
          </a:bodyPr>
          <a:lstStyle/>
          <a:p>
            <a:pPr marL="342900">
              <a:buFont typeface="Wingdings" panose="05000000000000000000" pitchFamily="2" charset="2"/>
              <a:buChar char="Ø"/>
            </a:pPr>
            <a:r>
              <a:rPr lang="en" dirty="0"/>
              <a:t>Invasive EP testing may be considered </a:t>
            </a:r>
            <a:endParaRPr dirty="0"/>
          </a:p>
          <a:p>
            <a:pPr marL="342900">
              <a:spcBef>
                <a:spcPts val="1200"/>
              </a:spcBef>
              <a:buFont typeface="Wingdings" panose="05000000000000000000" pitchFamily="2" charset="2"/>
              <a:buChar char="Ø"/>
            </a:pPr>
            <a:r>
              <a:rPr lang="en" dirty="0"/>
              <a:t>when noninvasive testing does not lead to the conclusion that the anterograde ERP of the BT is relatively long. </a:t>
            </a:r>
            <a:endParaRPr dirty="0"/>
          </a:p>
          <a:p>
            <a:pPr marL="342900">
              <a:spcBef>
                <a:spcPts val="1200"/>
              </a:spcBef>
              <a:spcAft>
                <a:spcPts val="1200"/>
              </a:spcAft>
              <a:buFont typeface="Wingdings" panose="05000000000000000000" pitchFamily="2" charset="2"/>
              <a:buChar char="Ø"/>
            </a:pPr>
            <a:r>
              <a:rPr lang="en" dirty="0"/>
              <a:t>However, a strategy to perform an </a:t>
            </a:r>
            <a:r>
              <a:rPr lang="en" dirty="0">
                <a:solidFill>
                  <a:schemeClr val="accent1">
                    <a:lumMod val="60000"/>
                    <a:lumOff val="40000"/>
                  </a:schemeClr>
                </a:solidFill>
              </a:rPr>
              <a:t>EP study for all asymptomatic</a:t>
            </a:r>
            <a:r>
              <a:rPr lang="en" dirty="0"/>
              <a:t> patients with the WPW ECG pattern for the purpose of risk stratification is </a:t>
            </a:r>
            <a:r>
              <a:rPr lang="en" dirty="0">
                <a:solidFill>
                  <a:schemeClr val="accent1">
                    <a:lumMod val="60000"/>
                    <a:lumOff val="40000"/>
                  </a:schemeClr>
                </a:solidFill>
              </a:rPr>
              <a:t>still controversial </a:t>
            </a:r>
            <a:r>
              <a:rPr lang="en" dirty="0"/>
              <a:t>and not widely accepted.</a:t>
            </a:r>
            <a:endParaRPr dirty="0"/>
          </a:p>
        </p:txBody>
      </p:sp>
    </p:spTree>
    <p:extLst>
      <p:ext uri="{BB962C8B-B14F-4D97-AF65-F5344CB8AC3E}">
        <p14:creationId xmlns:p14="http://schemas.microsoft.com/office/powerpoint/2010/main" val="182519901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8"/>
          <p:cNvSpPr txBox="1">
            <a:spLocks noGrp="1"/>
          </p:cNvSpPr>
          <p:nvPr>
            <p:ph type="title"/>
          </p:nvPr>
        </p:nvSpPr>
        <p:spPr>
          <a:xfrm>
            <a:off x="311700" y="476671"/>
            <a:ext cx="7356644" cy="1533053"/>
          </a:xfrm>
          <a:prstGeom prst="rect">
            <a:avLst/>
          </a:prstGeom>
        </p:spPr>
        <p:txBody>
          <a:bodyPr spcFirstLastPara="1" vert="horz" wrap="square" lIns="91425" tIns="91425" rIns="91425" bIns="91425" rtlCol="0" anchor="t" anchorCtr="0">
            <a:normAutofit fontScale="90000"/>
          </a:bodyPr>
          <a:lstStyle/>
          <a:p>
            <a:r>
              <a:rPr lang="en-US" sz="3600" dirty="0"/>
              <a:t>Methods for Evaluation of Bypass Tract Refractory Period</a:t>
            </a:r>
            <a:r>
              <a:rPr lang="en-US" dirty="0"/>
              <a:t/>
            </a:r>
            <a:br>
              <a:rPr lang="en-US" dirty="0"/>
            </a:br>
            <a:endParaRPr dirty="0"/>
          </a:p>
        </p:txBody>
      </p:sp>
      <p:sp>
        <p:nvSpPr>
          <p:cNvPr id="268" name="Google Shape;268;p48"/>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rmAutofit lnSpcReduction="10000"/>
          </a:bodyPr>
          <a:lstStyle/>
          <a:p>
            <a:pPr>
              <a:lnSpc>
                <a:spcPct val="150000"/>
              </a:lnSpc>
              <a:spcBef>
                <a:spcPts val="1200"/>
              </a:spcBef>
              <a:buAutoNum type="arabicPeriod"/>
            </a:pPr>
            <a:r>
              <a:rPr lang="en" dirty="0" smtClean="0"/>
              <a:t>Demonstration </a:t>
            </a:r>
            <a:r>
              <a:rPr lang="en" dirty="0"/>
              <a:t>of Intermittent Preexcitation</a:t>
            </a:r>
            <a:endParaRPr dirty="0"/>
          </a:p>
          <a:p>
            <a:pPr>
              <a:lnSpc>
                <a:spcPct val="150000"/>
              </a:lnSpc>
              <a:buAutoNum type="arabicPeriod"/>
            </a:pPr>
            <a:r>
              <a:rPr lang="en" dirty="0"/>
              <a:t>Loss of Preexcitation During Exercise </a:t>
            </a:r>
            <a:endParaRPr dirty="0"/>
          </a:p>
          <a:p>
            <a:pPr>
              <a:lnSpc>
                <a:spcPct val="150000"/>
              </a:lnSpc>
              <a:buAutoNum type="arabicPeriod"/>
            </a:pPr>
            <a:r>
              <a:rPr lang="en" dirty="0"/>
              <a:t>Bypass Tract Conduction Block in Response to Antiarrhythmic Agents</a:t>
            </a:r>
            <a:endParaRPr dirty="0"/>
          </a:p>
          <a:p>
            <a:pPr>
              <a:lnSpc>
                <a:spcPct val="150000"/>
              </a:lnSpc>
              <a:buAutoNum type="arabicPeriod"/>
            </a:pPr>
            <a:r>
              <a:rPr lang="en" dirty="0"/>
              <a:t>Evaluation of Ventricular Response During Atrial Fibrillation</a:t>
            </a:r>
            <a:endParaRPr dirty="0"/>
          </a:p>
          <a:p>
            <a:pPr>
              <a:lnSpc>
                <a:spcPct val="150000"/>
              </a:lnSpc>
              <a:buAutoNum type="arabicPeriod"/>
            </a:pPr>
            <a:r>
              <a:rPr lang="en" dirty="0"/>
              <a:t>Response of Preexcitation to Transesophageal Atrial Stimulation</a:t>
            </a:r>
            <a:endParaRPr dirty="0"/>
          </a:p>
          <a:p>
            <a:pPr>
              <a:lnSpc>
                <a:spcPct val="150000"/>
              </a:lnSpc>
              <a:buAutoNum type="arabicPeriod"/>
            </a:pPr>
            <a:r>
              <a:rPr lang="en" dirty="0"/>
              <a:t>Electrophysiological Testing </a:t>
            </a:r>
            <a:endParaRPr dirty="0"/>
          </a:p>
        </p:txBody>
      </p:sp>
    </p:spTree>
    <p:extLst>
      <p:ext uri="{BB962C8B-B14F-4D97-AF65-F5344CB8AC3E}">
        <p14:creationId xmlns:p14="http://schemas.microsoft.com/office/powerpoint/2010/main" val="39548851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9"/>
          <p:cNvSpPr txBox="1">
            <a:spLocks noGrp="1"/>
          </p:cNvSpPr>
          <p:nvPr>
            <p:ph type="title"/>
          </p:nvPr>
        </p:nvSpPr>
        <p:spPr>
          <a:xfrm>
            <a:off x="312235" y="404664"/>
            <a:ext cx="8520600" cy="572700"/>
          </a:xfrm>
          <a:prstGeom prst="rect">
            <a:avLst/>
          </a:prstGeom>
        </p:spPr>
        <p:txBody>
          <a:bodyPr spcFirstLastPara="1" vert="horz" wrap="square" lIns="91425" tIns="91425" rIns="91425" bIns="91425" rtlCol="0" anchor="t" anchorCtr="0">
            <a:normAutofit fontScale="90000"/>
          </a:bodyPr>
          <a:lstStyle/>
          <a:p>
            <a:r>
              <a:rPr lang="en-IN" sz="4000" dirty="0"/>
              <a:t>Demonstration of Intermittent </a:t>
            </a:r>
            <a:r>
              <a:rPr lang="en-IN" sz="4000" dirty="0" err="1"/>
              <a:t>Preexcitation</a:t>
            </a:r>
            <a:r>
              <a:rPr lang="en-IN" dirty="0"/>
              <a:t/>
            </a:r>
            <a:br>
              <a:rPr lang="en-IN" dirty="0"/>
            </a:br>
            <a:endParaRPr dirty="0"/>
          </a:p>
        </p:txBody>
      </p:sp>
      <p:sp>
        <p:nvSpPr>
          <p:cNvPr id="274" name="Google Shape;274;p49"/>
          <p:cNvSpPr txBox="1">
            <a:spLocks noGrp="1"/>
          </p:cNvSpPr>
          <p:nvPr>
            <p:ph type="body" idx="1"/>
          </p:nvPr>
        </p:nvSpPr>
        <p:spPr>
          <a:xfrm>
            <a:off x="337209" y="2060848"/>
            <a:ext cx="8520600" cy="4320480"/>
          </a:xfrm>
          <a:prstGeom prst="rect">
            <a:avLst/>
          </a:prstGeom>
        </p:spPr>
        <p:txBody>
          <a:bodyPr spcFirstLastPara="1" vert="horz" wrap="square" lIns="91425" tIns="91425" rIns="91425" bIns="91425" rtlCol="0" anchor="t" anchorCtr="0">
            <a:noAutofit/>
          </a:bodyPr>
          <a:lstStyle/>
          <a:p>
            <a:pPr marL="342900">
              <a:spcBef>
                <a:spcPts val="1200"/>
              </a:spcBef>
              <a:buFont typeface="Wingdings" panose="05000000000000000000" pitchFamily="2" charset="2"/>
              <a:buChar char="Ø"/>
            </a:pPr>
            <a:r>
              <a:rPr lang="en" dirty="0" smtClean="0"/>
              <a:t>Observation </a:t>
            </a:r>
            <a:r>
              <a:rPr lang="en" dirty="0"/>
              <a:t>of intermittent loss of the preexcitation pattern on ambulatory monitoring or serial ECGs is generally correlated with a long BT anterograde ERP. </a:t>
            </a:r>
            <a:endParaRPr dirty="0"/>
          </a:p>
          <a:p>
            <a:pPr marL="342900">
              <a:spcBef>
                <a:spcPts val="1200"/>
              </a:spcBef>
              <a:buFont typeface="Wingdings" panose="05000000000000000000" pitchFamily="2" charset="2"/>
              <a:buChar char="Ø"/>
            </a:pPr>
            <a:r>
              <a:rPr lang="en" dirty="0" smtClean="0"/>
              <a:t>decreases </a:t>
            </a:r>
            <a:r>
              <a:rPr lang="en" dirty="0"/>
              <a:t>the frequency of manifest preexcitation during NSR and is expected to lower the risk of mediating rapid preexcited ventricular activation during AF. </a:t>
            </a:r>
            <a:endParaRPr dirty="0"/>
          </a:p>
          <a:p>
            <a:pPr marL="342900">
              <a:spcBef>
                <a:spcPts val="1200"/>
              </a:spcBef>
              <a:spcAft>
                <a:spcPts val="1200"/>
              </a:spcAft>
              <a:buFont typeface="Wingdings" panose="05000000000000000000" pitchFamily="2" charset="2"/>
              <a:buChar char="Ø"/>
            </a:pPr>
            <a:r>
              <a:rPr lang="en" dirty="0"/>
              <a:t>Nevertheless, EP studies in symptomatic patients with intermittent preexcitation found that 10% to 24% can have BTs capable of conducting at rapid rates during AF (with anterograde ERP or shortest preexcited R-R interval less than 250 milliseconds), perhaps related to autonomic influences.</a:t>
            </a:r>
            <a:endParaRPr dirty="0"/>
          </a:p>
        </p:txBody>
      </p:sp>
    </p:spTree>
    <p:extLst>
      <p:ext uri="{BB962C8B-B14F-4D97-AF65-F5344CB8AC3E}">
        <p14:creationId xmlns:p14="http://schemas.microsoft.com/office/powerpoint/2010/main" val="13152925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50"/>
          <p:cNvSpPr txBox="1">
            <a:spLocks noGrp="1"/>
          </p:cNvSpPr>
          <p:nvPr>
            <p:ph type="title"/>
          </p:nvPr>
        </p:nvSpPr>
        <p:spPr>
          <a:xfrm>
            <a:off x="320797" y="404664"/>
            <a:ext cx="8520600" cy="572700"/>
          </a:xfrm>
          <a:prstGeom prst="rect">
            <a:avLst/>
          </a:prstGeom>
        </p:spPr>
        <p:txBody>
          <a:bodyPr spcFirstLastPara="1" vert="horz" wrap="square" lIns="91425" tIns="91425" rIns="91425" bIns="91425" rtlCol="0" anchor="t" anchorCtr="0">
            <a:normAutofit fontScale="90000"/>
          </a:bodyPr>
          <a:lstStyle/>
          <a:p>
            <a:r>
              <a:rPr lang="en-US" dirty="0"/>
              <a:t>Loss of </a:t>
            </a:r>
            <a:r>
              <a:rPr lang="en-US" dirty="0" err="1"/>
              <a:t>Preexcitation</a:t>
            </a:r>
            <a:r>
              <a:rPr lang="en-US" dirty="0"/>
              <a:t> During Exercise </a:t>
            </a:r>
            <a:br>
              <a:rPr lang="en-US" dirty="0"/>
            </a:br>
            <a:endParaRPr dirty="0"/>
          </a:p>
        </p:txBody>
      </p:sp>
      <p:sp>
        <p:nvSpPr>
          <p:cNvPr id="280" name="Google Shape;280;p50"/>
          <p:cNvSpPr txBox="1">
            <a:spLocks noGrp="1"/>
          </p:cNvSpPr>
          <p:nvPr>
            <p:ph type="body" idx="1"/>
          </p:nvPr>
        </p:nvSpPr>
        <p:spPr>
          <a:xfrm>
            <a:off x="311700" y="1874975"/>
            <a:ext cx="8520600" cy="3839100"/>
          </a:xfrm>
          <a:prstGeom prst="rect">
            <a:avLst/>
          </a:prstGeom>
        </p:spPr>
        <p:txBody>
          <a:bodyPr spcFirstLastPara="1" vert="horz" wrap="square" lIns="91425" tIns="91425" rIns="91425" bIns="91425" rtlCol="0" anchor="t" anchorCtr="0">
            <a:normAutofit lnSpcReduction="10000"/>
          </a:bodyPr>
          <a:lstStyle/>
          <a:p>
            <a:pPr marL="342900">
              <a:spcBef>
                <a:spcPts val="1200"/>
              </a:spcBef>
              <a:buFont typeface="Wingdings" panose="05000000000000000000" pitchFamily="2" charset="2"/>
              <a:buChar char="Ø"/>
            </a:pPr>
            <a:r>
              <a:rPr lang="en" dirty="0" smtClean="0"/>
              <a:t>Demonstration </a:t>
            </a:r>
            <a:r>
              <a:rPr lang="en" dirty="0"/>
              <a:t>of a sudden loss of preexcitation during exercise is consistent with block in the BT </a:t>
            </a:r>
            <a:endParaRPr dirty="0"/>
          </a:p>
          <a:p>
            <a:pPr marL="342900">
              <a:spcBef>
                <a:spcPts val="1200"/>
              </a:spcBef>
              <a:buFont typeface="Wingdings" panose="05000000000000000000" pitchFamily="2" charset="2"/>
              <a:buChar char="Ø"/>
            </a:pPr>
            <a:r>
              <a:rPr lang="en" dirty="0"/>
              <a:t>consistent with a long BT ERP (greater than 300 milliseconds). </a:t>
            </a:r>
            <a:endParaRPr dirty="0"/>
          </a:p>
          <a:p>
            <a:pPr marL="342900">
              <a:spcBef>
                <a:spcPts val="1200"/>
              </a:spcBef>
              <a:buFont typeface="Wingdings" panose="05000000000000000000" pitchFamily="2" charset="2"/>
              <a:buChar char="Ø"/>
            </a:pPr>
            <a:r>
              <a:rPr lang="en" dirty="0"/>
              <a:t>Importantly, rapid AVN conduction during exercise can potentially mask persistent preexcitation. </a:t>
            </a:r>
            <a:endParaRPr dirty="0"/>
          </a:p>
          <a:p>
            <a:pPr marL="342900">
              <a:spcBef>
                <a:spcPts val="1200"/>
              </a:spcBef>
              <a:buFont typeface="Wingdings" panose="05000000000000000000" pitchFamily="2" charset="2"/>
              <a:buChar char="Ø"/>
            </a:pPr>
            <a:r>
              <a:rPr lang="en" dirty="0"/>
              <a:t>Therefore only abrupt and complete loss of preexcitation during exercise should be sought as a surrogate of a long anterograde ERP of the BT.</a:t>
            </a:r>
            <a:endParaRPr dirty="0"/>
          </a:p>
          <a:p>
            <a:pPr marL="342900">
              <a:spcBef>
                <a:spcPts val="1200"/>
              </a:spcBef>
              <a:spcAft>
                <a:spcPts val="1200"/>
              </a:spcAft>
              <a:buFont typeface="Wingdings" panose="05000000000000000000" pitchFamily="2" charset="2"/>
              <a:buChar char="Ø"/>
            </a:pPr>
            <a:r>
              <a:rPr lang="en" dirty="0" smtClean="0"/>
              <a:t>sensitivity </a:t>
            </a:r>
            <a:r>
              <a:rPr lang="en" dirty="0"/>
              <a:t>of this test is poor.</a:t>
            </a:r>
            <a:endParaRPr dirty="0"/>
          </a:p>
        </p:txBody>
      </p:sp>
    </p:spTree>
    <p:extLst>
      <p:ext uri="{BB962C8B-B14F-4D97-AF65-F5344CB8AC3E}">
        <p14:creationId xmlns:p14="http://schemas.microsoft.com/office/powerpoint/2010/main" val="40918942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51"/>
          <p:cNvSpPr txBox="1">
            <a:spLocks noGrp="1"/>
          </p:cNvSpPr>
          <p:nvPr>
            <p:ph type="title"/>
          </p:nvPr>
        </p:nvSpPr>
        <p:spPr>
          <a:xfrm>
            <a:off x="311700" y="476671"/>
            <a:ext cx="7500660" cy="1533053"/>
          </a:xfrm>
          <a:prstGeom prst="rect">
            <a:avLst/>
          </a:prstGeom>
        </p:spPr>
        <p:txBody>
          <a:bodyPr spcFirstLastPara="1" vert="horz" wrap="square" lIns="91425" tIns="91425" rIns="91425" bIns="91425" rtlCol="0" anchor="t" anchorCtr="0">
            <a:noAutofit/>
          </a:bodyPr>
          <a:lstStyle/>
          <a:p>
            <a:r>
              <a:rPr lang="en-US" sz="3200" dirty="0"/>
              <a:t>Bypass Tract Conduction Block in Response to Antiarrhythmic Agents </a:t>
            </a:r>
            <a:br>
              <a:rPr lang="en-US" sz="3200" dirty="0"/>
            </a:br>
            <a:endParaRPr sz="3200" dirty="0"/>
          </a:p>
        </p:txBody>
      </p:sp>
      <p:sp>
        <p:nvSpPr>
          <p:cNvPr id="286" name="Google Shape;286;p51"/>
          <p:cNvSpPr txBox="1">
            <a:spLocks noGrp="1"/>
          </p:cNvSpPr>
          <p:nvPr>
            <p:ph type="body" idx="1"/>
          </p:nvPr>
        </p:nvSpPr>
        <p:spPr>
          <a:xfrm>
            <a:off x="623400" y="1772816"/>
            <a:ext cx="8053056" cy="4392488"/>
          </a:xfrm>
          <a:prstGeom prst="rect">
            <a:avLst/>
          </a:prstGeom>
        </p:spPr>
        <p:txBody>
          <a:bodyPr spcFirstLastPara="1" vert="horz" wrap="square" lIns="91425" tIns="91425" rIns="91425" bIns="91425" rtlCol="0" anchor="t" anchorCtr="0">
            <a:normAutofit/>
          </a:bodyPr>
          <a:lstStyle/>
          <a:p>
            <a:pPr marL="342900">
              <a:spcBef>
                <a:spcPts val="1200"/>
              </a:spcBef>
              <a:buFont typeface="Wingdings" panose="05000000000000000000" pitchFamily="2" charset="2"/>
              <a:buChar char="Ø"/>
            </a:pPr>
            <a:r>
              <a:rPr lang="en" dirty="0" smtClean="0"/>
              <a:t>administration </a:t>
            </a:r>
            <a:r>
              <a:rPr lang="en" dirty="0"/>
              <a:t>of ajmaline (1 mg/kg IV over 3 minutes) or </a:t>
            </a:r>
            <a:endParaRPr dirty="0"/>
          </a:p>
          <a:p>
            <a:pPr marL="342900">
              <a:spcBef>
                <a:spcPts val="1200"/>
              </a:spcBef>
              <a:buFont typeface="Wingdings" panose="05000000000000000000" pitchFamily="2" charset="2"/>
              <a:buChar char="Ø"/>
            </a:pPr>
            <a:r>
              <a:rPr lang="en" dirty="0"/>
              <a:t>procainamide (10 mg/kg IV over 5 minutes) results in complete block of the BT during NSR, </a:t>
            </a:r>
            <a:endParaRPr dirty="0"/>
          </a:p>
          <a:p>
            <a:pPr marL="342900">
              <a:spcBef>
                <a:spcPts val="1200"/>
              </a:spcBef>
              <a:buFont typeface="Wingdings" panose="05000000000000000000" pitchFamily="2" charset="2"/>
              <a:buChar char="Ø"/>
            </a:pPr>
            <a:r>
              <a:rPr lang="en" dirty="0"/>
              <a:t>long anterograde ERP (greater than 270 milliseconds) of the BT is likely. </a:t>
            </a:r>
            <a:endParaRPr dirty="0"/>
          </a:p>
          <a:p>
            <a:pPr marL="342900">
              <a:spcBef>
                <a:spcPts val="1200"/>
              </a:spcBef>
              <a:buFont typeface="Wingdings" panose="05000000000000000000" pitchFamily="2" charset="2"/>
              <a:buChar char="Ø"/>
            </a:pPr>
            <a:r>
              <a:rPr lang="en" dirty="0"/>
              <a:t>The shorter the BT ERP, the less likely it would be blocked by these drugs</a:t>
            </a:r>
            <a:r>
              <a:rPr lang="en" dirty="0" smtClean="0"/>
              <a:t>.</a:t>
            </a:r>
            <a:endParaRPr dirty="0"/>
          </a:p>
        </p:txBody>
      </p:sp>
    </p:spTree>
    <p:extLst>
      <p:ext uri="{BB962C8B-B14F-4D97-AF65-F5344CB8AC3E}">
        <p14:creationId xmlns:p14="http://schemas.microsoft.com/office/powerpoint/2010/main" val="28853160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IN"/>
          </a:p>
        </p:txBody>
      </p:sp>
      <p:sp>
        <p:nvSpPr>
          <p:cNvPr id="3" name="Text Placeholder 2"/>
          <p:cNvSpPr>
            <a:spLocks noGrp="1"/>
          </p:cNvSpPr>
          <p:nvPr>
            <p:ph type="body" idx="1"/>
          </p:nvPr>
        </p:nvSpPr>
        <p:spPr/>
        <p:txBody>
          <a:bodyPr/>
          <a:lstStyle/>
          <a:p>
            <a:pPr marL="342900">
              <a:spcBef>
                <a:spcPts val="1200"/>
              </a:spcBef>
              <a:buFont typeface="Wingdings" panose="05000000000000000000" pitchFamily="2" charset="2"/>
              <a:buChar char="Ø"/>
            </a:pPr>
            <a:r>
              <a:rPr lang="en-US" dirty="0"/>
              <a:t>failure to produce block does not necessarily suggest a short ERP. </a:t>
            </a:r>
          </a:p>
          <a:p>
            <a:pPr marL="342900">
              <a:spcBef>
                <a:spcPts val="1200"/>
              </a:spcBef>
              <a:buFont typeface="Wingdings" panose="05000000000000000000" pitchFamily="2" charset="2"/>
              <a:buChar char="Ø"/>
            </a:pPr>
            <a:r>
              <a:rPr lang="en-US" dirty="0"/>
              <a:t>Limitation- pharmacological testing is carried out at rest and therefore does not indicate what effect the drug will have on the BT ERP during sympathetic stimulation, such as exercise, emotion, anxiety, and recreational drug use. </a:t>
            </a:r>
          </a:p>
          <a:p>
            <a:pPr marL="342900">
              <a:spcBef>
                <a:spcPts val="1200"/>
              </a:spcBef>
              <a:spcAft>
                <a:spcPts val="1200"/>
              </a:spcAft>
              <a:buFont typeface="Wingdings" panose="05000000000000000000" pitchFamily="2" charset="2"/>
              <a:buChar char="Ø"/>
            </a:pPr>
            <a:r>
              <a:rPr lang="en-US" dirty="0"/>
              <a:t>no longer routinely utilized.</a:t>
            </a:r>
          </a:p>
          <a:p>
            <a:pPr marL="114300" indent="0">
              <a:buNone/>
            </a:pPr>
            <a:endParaRPr lang="en-IN" dirty="0"/>
          </a:p>
        </p:txBody>
      </p:sp>
    </p:spTree>
    <p:extLst>
      <p:ext uri="{BB962C8B-B14F-4D97-AF65-F5344CB8AC3E}">
        <p14:creationId xmlns:p14="http://schemas.microsoft.com/office/powerpoint/2010/main" val="39590583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52"/>
          <p:cNvSpPr txBox="1">
            <a:spLocks noGrp="1"/>
          </p:cNvSpPr>
          <p:nvPr>
            <p:ph type="title"/>
          </p:nvPr>
        </p:nvSpPr>
        <p:spPr>
          <a:xfrm>
            <a:off x="311700" y="404664"/>
            <a:ext cx="7572668" cy="1152128"/>
          </a:xfrm>
          <a:prstGeom prst="rect">
            <a:avLst/>
          </a:prstGeom>
        </p:spPr>
        <p:txBody>
          <a:bodyPr spcFirstLastPara="1" vert="horz" wrap="square" lIns="91425" tIns="91425" rIns="91425" bIns="91425" rtlCol="0" anchor="t" anchorCtr="0">
            <a:normAutofit fontScale="90000"/>
          </a:bodyPr>
          <a:lstStyle/>
          <a:p>
            <a:r>
              <a:rPr lang="en-US" sz="3600" dirty="0"/>
              <a:t>Evaluation of Ventricular Response During Atrial Fibrillation</a:t>
            </a:r>
            <a:r>
              <a:rPr lang="en-US" dirty="0"/>
              <a:t/>
            </a:r>
            <a:br>
              <a:rPr lang="en-US" dirty="0"/>
            </a:br>
            <a:endParaRPr dirty="0"/>
          </a:p>
        </p:txBody>
      </p:sp>
      <p:sp>
        <p:nvSpPr>
          <p:cNvPr id="292" name="Google Shape;292;p52"/>
          <p:cNvSpPr txBox="1">
            <a:spLocks noGrp="1"/>
          </p:cNvSpPr>
          <p:nvPr>
            <p:ph type="body" idx="1"/>
          </p:nvPr>
        </p:nvSpPr>
        <p:spPr>
          <a:xfrm>
            <a:off x="755576" y="1988840"/>
            <a:ext cx="7848872" cy="3744416"/>
          </a:xfrm>
          <a:prstGeom prst="rect">
            <a:avLst/>
          </a:prstGeom>
        </p:spPr>
        <p:txBody>
          <a:bodyPr spcFirstLastPara="1" vert="horz" wrap="square" lIns="91425" tIns="91425" rIns="91425" bIns="91425" rtlCol="0" anchor="t" anchorCtr="0">
            <a:normAutofit/>
          </a:bodyPr>
          <a:lstStyle/>
          <a:p>
            <a:pPr marL="342900">
              <a:spcBef>
                <a:spcPts val="1200"/>
              </a:spcBef>
              <a:buFont typeface="Wingdings" panose="05000000000000000000" pitchFamily="2" charset="2"/>
              <a:buChar char="Ø"/>
            </a:pPr>
            <a:r>
              <a:rPr lang="en" dirty="0" smtClean="0"/>
              <a:t>mean </a:t>
            </a:r>
            <a:r>
              <a:rPr lang="en" dirty="0"/>
              <a:t>preexcited R-R interval </a:t>
            </a:r>
            <a:r>
              <a:rPr lang="en" dirty="0">
                <a:solidFill>
                  <a:schemeClr val="accent1">
                    <a:lumMod val="60000"/>
                    <a:lumOff val="40000"/>
                  </a:schemeClr>
                </a:solidFill>
              </a:rPr>
              <a:t>&gt;</a:t>
            </a:r>
            <a:r>
              <a:rPr lang="en" dirty="0" smtClean="0">
                <a:solidFill>
                  <a:schemeClr val="accent1">
                    <a:lumMod val="60000"/>
                    <a:lumOff val="40000"/>
                  </a:schemeClr>
                </a:solidFill>
              </a:rPr>
              <a:t> </a:t>
            </a:r>
            <a:r>
              <a:rPr lang="en" dirty="0">
                <a:solidFill>
                  <a:schemeClr val="accent1">
                    <a:lumMod val="60000"/>
                    <a:lumOff val="40000"/>
                  </a:schemeClr>
                </a:solidFill>
              </a:rPr>
              <a:t>250 </a:t>
            </a:r>
            <a:r>
              <a:rPr lang="en" dirty="0"/>
              <a:t>milliseconds and a shortest preexcited R-R </a:t>
            </a:r>
            <a:r>
              <a:rPr lang="en" dirty="0">
                <a:solidFill>
                  <a:schemeClr val="accent1">
                    <a:lumMod val="60000"/>
                    <a:lumOff val="40000"/>
                  </a:schemeClr>
                </a:solidFill>
              </a:rPr>
              <a:t>&gt;</a:t>
            </a:r>
            <a:r>
              <a:rPr lang="en" dirty="0" smtClean="0">
                <a:solidFill>
                  <a:schemeClr val="accent1">
                    <a:lumMod val="60000"/>
                    <a:lumOff val="40000"/>
                  </a:schemeClr>
                </a:solidFill>
              </a:rPr>
              <a:t> </a:t>
            </a:r>
            <a:r>
              <a:rPr lang="en" dirty="0">
                <a:solidFill>
                  <a:schemeClr val="accent1">
                    <a:lumMod val="60000"/>
                    <a:lumOff val="40000"/>
                  </a:schemeClr>
                </a:solidFill>
              </a:rPr>
              <a:t>220</a:t>
            </a:r>
            <a:r>
              <a:rPr lang="en" dirty="0"/>
              <a:t> milliseconds predict low risk for SCD, </a:t>
            </a:r>
            <a:endParaRPr dirty="0"/>
          </a:p>
          <a:p>
            <a:pPr marL="342900">
              <a:spcBef>
                <a:spcPts val="1200"/>
              </a:spcBef>
              <a:buFont typeface="Wingdings" panose="05000000000000000000" pitchFamily="2" charset="2"/>
              <a:buChar char="Ø"/>
            </a:pPr>
            <a:r>
              <a:rPr lang="en" dirty="0"/>
              <a:t>negative predictive value of more than 95%; however, the positive predictive value is low (20</a:t>
            </a:r>
            <a:r>
              <a:rPr lang="en" dirty="0" smtClean="0"/>
              <a:t>%)</a:t>
            </a:r>
            <a:r>
              <a:rPr lang="en" dirty="0"/>
              <a:t>.</a:t>
            </a:r>
            <a:endParaRPr dirty="0"/>
          </a:p>
        </p:txBody>
      </p:sp>
    </p:spTree>
    <p:extLst>
      <p:ext uri="{BB962C8B-B14F-4D97-AF65-F5344CB8AC3E}">
        <p14:creationId xmlns:p14="http://schemas.microsoft.com/office/powerpoint/2010/main" val="30525214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53"/>
          <p:cNvSpPr txBox="1">
            <a:spLocks noGrp="1"/>
          </p:cNvSpPr>
          <p:nvPr>
            <p:ph type="title"/>
          </p:nvPr>
        </p:nvSpPr>
        <p:spPr>
          <a:xfrm>
            <a:off x="395536" y="548680"/>
            <a:ext cx="8520600" cy="572700"/>
          </a:xfrm>
          <a:prstGeom prst="rect">
            <a:avLst/>
          </a:prstGeom>
        </p:spPr>
        <p:txBody>
          <a:bodyPr spcFirstLastPara="1" vert="horz" wrap="square" lIns="91425" tIns="91425" rIns="91425" bIns="91425" rtlCol="0" anchor="t" anchorCtr="0">
            <a:normAutofit fontScale="90000"/>
          </a:bodyPr>
          <a:lstStyle/>
          <a:p>
            <a:r>
              <a:rPr lang="en-IN" dirty="0"/>
              <a:t>Electrophysiological Testing </a:t>
            </a:r>
            <a:br>
              <a:rPr lang="en-IN" dirty="0"/>
            </a:br>
            <a:endParaRPr dirty="0"/>
          </a:p>
        </p:txBody>
      </p:sp>
      <p:sp>
        <p:nvSpPr>
          <p:cNvPr id="298" name="Google Shape;298;p53"/>
          <p:cNvSpPr txBox="1">
            <a:spLocks noGrp="1"/>
          </p:cNvSpPr>
          <p:nvPr>
            <p:ph type="body" idx="1"/>
          </p:nvPr>
        </p:nvSpPr>
        <p:spPr>
          <a:xfrm>
            <a:off x="626313" y="1772816"/>
            <a:ext cx="7978135" cy="4608512"/>
          </a:xfrm>
          <a:prstGeom prst="rect">
            <a:avLst/>
          </a:prstGeom>
        </p:spPr>
        <p:txBody>
          <a:bodyPr spcFirstLastPara="1" vert="horz" wrap="square" lIns="91425" tIns="91425" rIns="91425" bIns="91425" rtlCol="0" anchor="t" anchorCtr="0">
            <a:normAutofit/>
          </a:bodyPr>
          <a:lstStyle/>
          <a:p>
            <a:pPr marL="342900">
              <a:spcBef>
                <a:spcPts val="1200"/>
              </a:spcBef>
              <a:buFont typeface="Wingdings" panose="05000000000000000000" pitchFamily="2" charset="2"/>
              <a:buChar char="Ø"/>
            </a:pPr>
            <a:r>
              <a:rPr lang="en" dirty="0" smtClean="0"/>
              <a:t>Programmed </a:t>
            </a:r>
            <a:r>
              <a:rPr lang="en" dirty="0"/>
              <a:t>atrial stimulation is used to evaluate the anterograde ERP of the BT. </a:t>
            </a:r>
            <a:endParaRPr dirty="0"/>
          </a:p>
          <a:p>
            <a:pPr marL="342900">
              <a:spcBef>
                <a:spcPts val="1200"/>
              </a:spcBef>
              <a:buFont typeface="Wingdings" panose="05000000000000000000" pitchFamily="2" charset="2"/>
              <a:buChar char="Ø"/>
            </a:pPr>
            <a:r>
              <a:rPr lang="en" dirty="0"/>
              <a:t>Because BT refractoriness shortens with decreasing pacing cycle length (PCL), the ERP should be determined at multiple PCLs (preferably ≤400 milliseconds). </a:t>
            </a:r>
            <a:endParaRPr dirty="0"/>
          </a:p>
          <a:p>
            <a:pPr marL="342900">
              <a:spcBef>
                <a:spcPts val="1200"/>
              </a:spcBef>
              <a:buFont typeface="Wingdings" panose="05000000000000000000" pitchFamily="2" charset="2"/>
              <a:buChar char="Ø"/>
            </a:pPr>
            <a:r>
              <a:rPr lang="en" dirty="0"/>
              <a:t>atrial stimulation should be performed close to the BT atrial insertion site </a:t>
            </a:r>
            <a:endParaRPr lang="en" dirty="0" smtClean="0"/>
          </a:p>
          <a:p>
            <a:pPr marL="0" indent="0">
              <a:spcBef>
                <a:spcPts val="1200"/>
              </a:spcBef>
              <a:spcAft>
                <a:spcPts val="1200"/>
              </a:spcAft>
              <a:buNone/>
            </a:pPr>
            <a:endParaRPr dirty="0"/>
          </a:p>
        </p:txBody>
      </p:sp>
    </p:spTree>
    <p:extLst>
      <p:ext uri="{BB962C8B-B14F-4D97-AF65-F5344CB8AC3E}">
        <p14:creationId xmlns:p14="http://schemas.microsoft.com/office/powerpoint/2010/main" val="4100743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IN"/>
          </a:p>
        </p:txBody>
      </p:sp>
      <p:sp>
        <p:nvSpPr>
          <p:cNvPr id="3" name="Text Placeholder 2"/>
          <p:cNvSpPr>
            <a:spLocks noGrp="1"/>
          </p:cNvSpPr>
          <p:nvPr>
            <p:ph type="body" idx="1"/>
          </p:nvPr>
        </p:nvSpPr>
        <p:spPr/>
        <p:txBody>
          <a:bodyPr/>
          <a:lstStyle/>
          <a:p>
            <a:pPr marL="342900">
              <a:spcBef>
                <a:spcPts val="1200"/>
              </a:spcBef>
              <a:buFont typeface="Wingdings" panose="05000000000000000000" pitchFamily="2" charset="2"/>
              <a:buChar char="Ø"/>
            </a:pPr>
            <a:r>
              <a:rPr lang="en-US" dirty="0"/>
              <a:t>Incremental-rate atrial pacing is performed to determine the maximal rate at which 1:1 conduction over the BT occurs. </a:t>
            </a:r>
          </a:p>
          <a:p>
            <a:pPr marL="342900">
              <a:spcBef>
                <a:spcPts val="1200"/>
              </a:spcBef>
              <a:buFont typeface="Wingdings" panose="05000000000000000000" pitchFamily="2" charset="2"/>
              <a:buChar char="Ø"/>
            </a:pPr>
            <a:r>
              <a:rPr lang="en-US" dirty="0"/>
              <a:t>Induction of AF should be performed to determine the average and the shortest R-R interval during </a:t>
            </a:r>
            <a:r>
              <a:rPr lang="en-US" dirty="0" err="1"/>
              <a:t>preexcited</a:t>
            </a:r>
            <a:r>
              <a:rPr lang="en-US" dirty="0"/>
              <a:t> AF. </a:t>
            </a:r>
          </a:p>
          <a:p>
            <a:pPr marL="342900">
              <a:spcBef>
                <a:spcPts val="1200"/>
              </a:spcBef>
              <a:buFont typeface="Wingdings" panose="05000000000000000000" pitchFamily="2" charset="2"/>
              <a:buChar char="Ø"/>
            </a:pPr>
            <a:r>
              <a:rPr lang="en-US" dirty="0"/>
              <a:t>Atrial and ventricular stimulation is also performed to evaluate </a:t>
            </a:r>
            <a:r>
              <a:rPr lang="en-US" dirty="0" err="1"/>
              <a:t>inducibility</a:t>
            </a:r>
            <a:r>
              <a:rPr lang="en-US" dirty="0"/>
              <a:t> of AVRT as well as the number and location of BTs.</a:t>
            </a:r>
          </a:p>
          <a:p>
            <a:endParaRPr lang="en-IN" dirty="0"/>
          </a:p>
        </p:txBody>
      </p:sp>
    </p:spTree>
    <p:extLst>
      <p:ext uri="{BB962C8B-B14F-4D97-AF65-F5344CB8AC3E}">
        <p14:creationId xmlns:p14="http://schemas.microsoft.com/office/powerpoint/2010/main" val="31645010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4"/>
          <p:cNvSpPr txBox="1">
            <a:spLocks noGrp="1"/>
          </p:cNvSpPr>
          <p:nvPr>
            <p:ph type="title"/>
          </p:nvPr>
        </p:nvSpPr>
        <p:spPr>
          <a:xfrm>
            <a:off x="311700" y="188640"/>
            <a:ext cx="7212628" cy="1656184"/>
          </a:xfrm>
          <a:prstGeom prst="rect">
            <a:avLst/>
          </a:prstGeom>
        </p:spPr>
        <p:txBody>
          <a:bodyPr spcFirstLastPara="1" vert="horz" wrap="square" lIns="91425" tIns="91425" rIns="91425" bIns="91425" rtlCol="0" anchor="t" anchorCtr="0">
            <a:normAutofit fontScale="90000"/>
          </a:bodyPr>
          <a:lstStyle/>
          <a:p>
            <a:r>
              <a:rPr lang="en-US" sz="3600" dirty="0"/>
              <a:t>shortest </a:t>
            </a:r>
            <a:r>
              <a:rPr lang="en-US" sz="3600" dirty="0" err="1"/>
              <a:t>preexcited</a:t>
            </a:r>
            <a:r>
              <a:rPr lang="en-US" sz="3600" dirty="0"/>
              <a:t> R-R interval less than 220 to 250 milliseconds</a:t>
            </a:r>
            <a:r>
              <a:rPr lang="en-US" dirty="0"/>
              <a:t/>
            </a:r>
            <a:br>
              <a:rPr lang="en-US" dirty="0"/>
            </a:br>
            <a:endParaRPr dirty="0"/>
          </a:p>
        </p:txBody>
      </p:sp>
      <p:sp>
        <p:nvSpPr>
          <p:cNvPr id="304" name="Google Shape;304;p54"/>
          <p:cNvSpPr txBox="1">
            <a:spLocks noGrp="1"/>
          </p:cNvSpPr>
          <p:nvPr>
            <p:ph type="body" idx="1"/>
          </p:nvPr>
        </p:nvSpPr>
        <p:spPr>
          <a:xfrm>
            <a:off x="683568" y="1484784"/>
            <a:ext cx="7909040" cy="4752528"/>
          </a:xfrm>
          <a:prstGeom prst="rect">
            <a:avLst/>
          </a:prstGeom>
        </p:spPr>
        <p:txBody>
          <a:bodyPr spcFirstLastPara="1" vert="horz" wrap="square" lIns="91425" tIns="91425" rIns="91425" bIns="91425" rtlCol="0" anchor="t" anchorCtr="0">
            <a:normAutofit/>
          </a:bodyPr>
          <a:lstStyle/>
          <a:p>
            <a:pPr marL="342900">
              <a:spcBef>
                <a:spcPts val="1200"/>
              </a:spcBef>
              <a:buFont typeface="Wingdings" panose="05000000000000000000" pitchFamily="2" charset="2"/>
              <a:buChar char="Ø"/>
            </a:pPr>
            <a:r>
              <a:rPr lang="en" dirty="0" smtClean="0"/>
              <a:t>during </a:t>
            </a:r>
            <a:r>
              <a:rPr lang="en" dirty="0"/>
              <a:t>AF has been shown to be the best discriminator of those at risk of VF, with a high sensitivity (88% to 100%) and a high negative predictive value for identifying children and young adults with WPW syndrome at risk for VF. </a:t>
            </a:r>
            <a:endParaRPr dirty="0"/>
          </a:p>
          <a:p>
            <a:pPr marL="342900">
              <a:spcBef>
                <a:spcPts val="1200"/>
              </a:spcBef>
              <a:buFont typeface="Wingdings" panose="05000000000000000000" pitchFamily="2" charset="2"/>
              <a:buChar char="Ø"/>
            </a:pPr>
            <a:r>
              <a:rPr lang="en" dirty="0"/>
              <a:t>However, the positive predictive value is low (19% to 38%), largely due to the very low incidence of SCD in these patients. </a:t>
            </a:r>
            <a:endParaRPr dirty="0"/>
          </a:p>
        </p:txBody>
      </p:sp>
    </p:spTree>
    <p:extLst>
      <p:ext uri="{BB962C8B-B14F-4D97-AF65-F5344CB8AC3E}">
        <p14:creationId xmlns:p14="http://schemas.microsoft.com/office/powerpoint/2010/main" val="4140692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667</TotalTime>
  <Words>6958</Words>
  <Application>Microsoft Office PowerPoint</Application>
  <PresentationFormat>On-screen Show (4:3)</PresentationFormat>
  <Paragraphs>492</Paragraphs>
  <Slides>139</Slides>
  <Notes>95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139</vt:i4>
      </vt:variant>
    </vt:vector>
  </HeadingPairs>
  <TitlesOfParts>
    <vt:vector size="145" baseType="lpstr">
      <vt:lpstr>Arial</vt:lpstr>
      <vt:lpstr>Calibri</vt:lpstr>
      <vt:lpstr>Century Gothic</vt:lpstr>
      <vt:lpstr>Wingdings</vt:lpstr>
      <vt:lpstr>Wingdings 3</vt:lpstr>
      <vt:lpstr>Ion</vt:lpstr>
      <vt:lpstr>Accessory Pathway</vt:lpstr>
      <vt:lpstr>PowerPoint Presentation</vt:lpstr>
      <vt:lpstr>Atrioventricular Bypass Tracts</vt:lpstr>
      <vt:lpstr>AVN function- </vt:lpstr>
      <vt:lpstr>AV BTs -</vt:lpstr>
      <vt:lpstr>TYPES OF BYPASS TRACTS</vt:lpstr>
      <vt:lpstr>PowerPoint Presentation</vt:lpstr>
      <vt:lpstr>PowerPoint Presentation</vt:lpstr>
      <vt:lpstr>PowerPoint Presentation</vt:lpstr>
      <vt:lpstr>PowerPoint Presentation</vt:lpstr>
      <vt:lpstr>PowerPoint Presentation</vt:lpstr>
      <vt:lpstr>Multiple AV BT</vt:lpstr>
      <vt:lpstr>PowerPoint Presentation</vt:lpstr>
      <vt:lpstr>PowerPoint Presentation</vt:lpstr>
      <vt:lpstr>Concealed Accessory Pathways </vt:lpstr>
      <vt:lpstr>Wolff-Parkinson-White Syndrome</vt:lpstr>
      <vt:lpstr>PowerPoint Presentation</vt:lpstr>
      <vt:lpstr>PowerPoint Presentation</vt:lpstr>
      <vt:lpstr>PowerPoint Presentation</vt:lpstr>
      <vt:lpstr>PowerPoint Presentation</vt:lpstr>
      <vt:lpstr>EPIDEMIOLOGY AND NATURAL HISTORY of WPW Syndrome </vt:lpstr>
      <vt:lpstr>PowerPoint Presentation</vt:lpstr>
      <vt:lpstr>PowerPoint Presentation</vt:lpstr>
      <vt:lpstr>PowerPoint Presentation</vt:lpstr>
      <vt:lpstr>PowerPoint Presentation</vt:lpstr>
      <vt:lpstr>Male vs female</vt:lpstr>
      <vt:lpstr>PowerPoint Presentation</vt:lpstr>
      <vt:lpstr>PowerPoint Presentation</vt:lpstr>
      <vt:lpstr>CLINICAL PRESENTATION </vt:lpstr>
      <vt:lpstr>PowerPoint Presentation</vt:lpstr>
      <vt:lpstr>Familial Wolff-Parkinson-White Syndrome </vt:lpstr>
      <vt:lpstr>PowerPoint Presentation</vt:lpstr>
      <vt:lpstr>Arrythmias associated with BT </vt:lpstr>
      <vt:lpstr>Atrioventricular Reentry (AVRT)</vt:lpstr>
      <vt:lpstr>orthodromic AVRT</vt:lpstr>
      <vt:lpstr>PowerPoint Presentation</vt:lpstr>
      <vt:lpstr>Antidromic Atrioventricular Reentrant Tachycardia</vt:lpstr>
      <vt:lpstr>PowerPoint Presentation</vt:lpstr>
      <vt:lpstr>PowerPoint Presentation</vt:lpstr>
      <vt:lpstr>PowerPoint Presentation</vt:lpstr>
      <vt:lpstr>PowerPoint Presentation</vt:lpstr>
      <vt:lpstr>Permanent junctional reciprocating tachycardia (PJRT)</vt:lpstr>
      <vt:lpstr>PowerPoint Presentation</vt:lpstr>
      <vt:lpstr>Atrial Fibrillation</vt:lpstr>
      <vt:lpstr>PowerPoint Presentation</vt:lpstr>
      <vt:lpstr>AFL</vt:lpstr>
      <vt:lpstr>Ventricular Fibrillation and Sudden Cardiac Death</vt:lpstr>
      <vt:lpstr>SCD HIGH RISK Factors </vt:lpstr>
      <vt:lpstr>Low-risk WPW patients </vt:lpstr>
      <vt:lpstr>WPW at increased risk for VF, </vt:lpstr>
      <vt:lpstr>Ventricular Tachycardia</vt:lpstr>
      <vt:lpstr>ELECTROCARDIOGRAPHIC FEATURES</vt:lpstr>
      <vt:lpstr>PowerPoint Presentation</vt:lpstr>
      <vt:lpstr>PowerPoint Presentation</vt:lpstr>
      <vt:lpstr>Inapparent Versus Intermittent Preexcitation </vt:lpstr>
      <vt:lpstr>PowerPoint Presentation</vt:lpstr>
      <vt:lpstr>Intermittent preexcitation. </vt:lpstr>
      <vt:lpstr>PowerPoint Presentation</vt:lpstr>
      <vt:lpstr>PowerPoint Presentation</vt:lpstr>
      <vt:lpstr>Electrocardiographic Localization of the Bypass Tract </vt:lpstr>
      <vt:lpstr>Localization Using the Delta Wave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Precordial transition</vt:lpstr>
      <vt:lpstr>Frontal plane horizontal axis</vt:lpstr>
      <vt:lpstr>Frontal plane vertical axis. </vt:lpstr>
      <vt:lpstr>Left vs. right free-wall BTs  </vt:lpstr>
      <vt:lpstr>Left-sided BTs </vt:lpstr>
      <vt:lpstr>Right-sided BTs</vt:lpstr>
      <vt:lpstr>Anteroseptal BTs. </vt:lpstr>
      <vt:lpstr>Midseptal BTs   </vt:lpstr>
      <vt:lpstr>Posteroseptal BTs</vt:lpstr>
      <vt:lpstr>Localization Using Polarity of the Retrograde P Wave Morphology</vt:lpstr>
      <vt:lpstr>PowerPoint Presentation</vt:lpstr>
      <vt:lpstr>Evaluation</vt:lpstr>
      <vt:lpstr>Methods for Evaluation of Bypass Tract Refractory Period </vt:lpstr>
      <vt:lpstr>Demonstration of Intermittent Preexcitation </vt:lpstr>
      <vt:lpstr>Loss of Preexcitation During Exercise  </vt:lpstr>
      <vt:lpstr>Bypass Tract Conduction Block in Response to Antiarrhythmic Agents  </vt:lpstr>
      <vt:lpstr>PowerPoint Presentation</vt:lpstr>
      <vt:lpstr>Evaluation of Ventricular Response During Atrial Fibrillation </vt:lpstr>
      <vt:lpstr>Electrophysiological Testing  </vt:lpstr>
      <vt:lpstr>PowerPoint Presentation</vt:lpstr>
      <vt:lpstr>shortest preexcited R-R interval less than 220 to 250 milliseconds </vt:lpstr>
      <vt:lpstr>Acute Management</vt:lpstr>
      <vt:lpstr>Symptomatic Patients With Manifest Bypass Tracts</vt:lpstr>
      <vt:lpstr>PowerPoint Presentation</vt:lpstr>
      <vt:lpstr>PowerPoint Presentation</vt:lpstr>
      <vt:lpstr>Chronic Management </vt:lpstr>
      <vt:lpstr>Preexcited Atrial Fibrillation  </vt:lpstr>
      <vt:lpstr>PowerPoint Presentation</vt:lpstr>
      <vt:lpstr>Chronic Management</vt:lpstr>
      <vt:lpstr>Symptomatic Patients With Manifest Bypass Tracts</vt:lpstr>
      <vt:lpstr>PowerPoint Presentation</vt:lpstr>
      <vt:lpstr>PowerPoint Presentation</vt:lpstr>
      <vt:lpstr>Asymptomatic Patients With Manifest Bypass Tracts </vt:lpstr>
      <vt:lpstr>PowerPoint Presentation</vt:lpstr>
      <vt:lpstr>PowerPoint Presentation</vt:lpstr>
      <vt:lpstr>PowerPoint Presentation</vt:lpstr>
      <vt:lpstr>PowerPoint Presentation</vt:lpstr>
      <vt:lpstr>PowerPoint Presentation</vt:lpstr>
      <vt:lpstr>Wolff-Parkinson-White Patients and Sports Participation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dc:creator>
  <cp:lastModifiedBy>Hom</cp:lastModifiedBy>
  <cp:revision>79</cp:revision>
  <dcterms:created xsi:type="dcterms:W3CDTF">2021-10-19T00:04:00Z</dcterms:created>
  <dcterms:modified xsi:type="dcterms:W3CDTF">2021-12-12T19:25:10Z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AD93D7D6B9E64745BAAF47C10C0D4CDC</vt:lpwstr>
  </property>
  <property fmtid="{D5CDD505-2E9C-101B-9397-08002B2CF9AE}" pid="3" name="KSOProductBuildVer">
    <vt:lpwstr>1033-11.2.0.10351</vt:lpwstr>
  </property>
</Properties>
</file>